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Lst>
  <p:sldSz cx="20116800" cy="15544800"/>
  <p:notesSz cx="6858000" cy="9144000"/>
  <p:defaultTextStyle>
    <a:defPPr>
      <a:defRPr lang="en-US"/>
    </a:defPPr>
    <a:lvl1pPr marL="0" algn="l" defTabSz="1711757" rtl="0" eaLnBrk="1" latinLnBrk="0" hangingPunct="1">
      <a:defRPr sz="3370" kern="1200">
        <a:solidFill>
          <a:schemeClr val="tx1"/>
        </a:solidFill>
        <a:latin typeface="+mn-lt"/>
        <a:ea typeface="+mn-ea"/>
        <a:cs typeface="+mn-cs"/>
      </a:defRPr>
    </a:lvl1pPr>
    <a:lvl2pPr marL="855878" algn="l" defTabSz="1711757" rtl="0" eaLnBrk="1" latinLnBrk="0" hangingPunct="1">
      <a:defRPr sz="3370" kern="1200">
        <a:solidFill>
          <a:schemeClr val="tx1"/>
        </a:solidFill>
        <a:latin typeface="+mn-lt"/>
        <a:ea typeface="+mn-ea"/>
        <a:cs typeface="+mn-cs"/>
      </a:defRPr>
    </a:lvl2pPr>
    <a:lvl3pPr marL="1711757" algn="l" defTabSz="1711757" rtl="0" eaLnBrk="1" latinLnBrk="0" hangingPunct="1">
      <a:defRPr sz="3370" kern="1200">
        <a:solidFill>
          <a:schemeClr val="tx1"/>
        </a:solidFill>
        <a:latin typeface="+mn-lt"/>
        <a:ea typeface="+mn-ea"/>
        <a:cs typeface="+mn-cs"/>
      </a:defRPr>
    </a:lvl3pPr>
    <a:lvl4pPr marL="2567635" algn="l" defTabSz="1711757" rtl="0" eaLnBrk="1" latinLnBrk="0" hangingPunct="1">
      <a:defRPr sz="3370" kern="1200">
        <a:solidFill>
          <a:schemeClr val="tx1"/>
        </a:solidFill>
        <a:latin typeface="+mn-lt"/>
        <a:ea typeface="+mn-ea"/>
        <a:cs typeface="+mn-cs"/>
      </a:defRPr>
    </a:lvl4pPr>
    <a:lvl5pPr marL="3423514" algn="l" defTabSz="1711757" rtl="0" eaLnBrk="1" latinLnBrk="0" hangingPunct="1">
      <a:defRPr sz="3370" kern="1200">
        <a:solidFill>
          <a:schemeClr val="tx1"/>
        </a:solidFill>
        <a:latin typeface="+mn-lt"/>
        <a:ea typeface="+mn-ea"/>
        <a:cs typeface="+mn-cs"/>
      </a:defRPr>
    </a:lvl5pPr>
    <a:lvl6pPr marL="4279392" algn="l" defTabSz="1711757" rtl="0" eaLnBrk="1" latinLnBrk="0" hangingPunct="1">
      <a:defRPr sz="3370" kern="1200">
        <a:solidFill>
          <a:schemeClr val="tx1"/>
        </a:solidFill>
        <a:latin typeface="+mn-lt"/>
        <a:ea typeface="+mn-ea"/>
        <a:cs typeface="+mn-cs"/>
      </a:defRPr>
    </a:lvl6pPr>
    <a:lvl7pPr marL="5135270" algn="l" defTabSz="1711757" rtl="0" eaLnBrk="1" latinLnBrk="0" hangingPunct="1">
      <a:defRPr sz="3370" kern="1200">
        <a:solidFill>
          <a:schemeClr val="tx1"/>
        </a:solidFill>
        <a:latin typeface="+mn-lt"/>
        <a:ea typeface="+mn-ea"/>
        <a:cs typeface="+mn-cs"/>
      </a:defRPr>
    </a:lvl7pPr>
    <a:lvl8pPr marL="5991149" algn="l" defTabSz="1711757" rtl="0" eaLnBrk="1" latinLnBrk="0" hangingPunct="1">
      <a:defRPr sz="3370" kern="1200">
        <a:solidFill>
          <a:schemeClr val="tx1"/>
        </a:solidFill>
        <a:latin typeface="+mn-lt"/>
        <a:ea typeface="+mn-ea"/>
        <a:cs typeface="+mn-cs"/>
      </a:defRPr>
    </a:lvl8pPr>
    <a:lvl9pPr marL="6847027" algn="l" defTabSz="1711757" rtl="0" eaLnBrk="1" latinLnBrk="0" hangingPunct="1">
      <a:defRPr sz="337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1337"/>
  </p:normalViewPr>
  <p:slideViewPr>
    <p:cSldViewPr snapToGrid="0" snapToObjects="1">
      <p:cViewPr varScale="1">
        <p:scale>
          <a:sx n="30" d="100"/>
          <a:sy n="30" d="100"/>
        </p:scale>
        <p:origin x="1548"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08760" y="2544023"/>
            <a:ext cx="17099280" cy="5411893"/>
          </a:xfrm>
        </p:spPr>
        <p:txBody>
          <a:bodyPr anchor="b"/>
          <a:lstStyle>
            <a:lvl1pPr algn="ctr">
              <a:defRPr sz="13200"/>
            </a:lvl1pPr>
          </a:lstStyle>
          <a:p>
            <a:r>
              <a:rPr lang="en-US"/>
              <a:t>Click to edit Master title style</a:t>
            </a:r>
            <a:endParaRPr lang="en-US" dirty="0"/>
          </a:p>
        </p:txBody>
      </p:sp>
      <p:sp>
        <p:nvSpPr>
          <p:cNvPr id="3" name="Subtitle 2"/>
          <p:cNvSpPr>
            <a:spLocks noGrp="1"/>
          </p:cNvSpPr>
          <p:nvPr>
            <p:ph type="subTitle" idx="1"/>
          </p:nvPr>
        </p:nvSpPr>
        <p:spPr>
          <a:xfrm>
            <a:off x="2514600" y="8164619"/>
            <a:ext cx="15087600" cy="3753061"/>
          </a:xfrm>
        </p:spPr>
        <p:txBody>
          <a:bodyPr/>
          <a:lstStyle>
            <a:lvl1pPr marL="0" indent="0" algn="ctr">
              <a:buNone/>
              <a:defRPr sz="5280"/>
            </a:lvl1pPr>
            <a:lvl2pPr marL="1005840" indent="0" algn="ctr">
              <a:buNone/>
              <a:defRPr sz="4400"/>
            </a:lvl2pPr>
            <a:lvl3pPr marL="2011680" indent="0" algn="ctr">
              <a:buNone/>
              <a:defRPr sz="3960"/>
            </a:lvl3pPr>
            <a:lvl4pPr marL="3017520" indent="0" algn="ctr">
              <a:buNone/>
              <a:defRPr sz="3520"/>
            </a:lvl4pPr>
            <a:lvl5pPr marL="4023360" indent="0" algn="ctr">
              <a:buNone/>
              <a:defRPr sz="3520"/>
            </a:lvl5pPr>
            <a:lvl6pPr marL="5029200" indent="0" algn="ctr">
              <a:buNone/>
              <a:defRPr sz="3520"/>
            </a:lvl6pPr>
            <a:lvl7pPr marL="6035040" indent="0" algn="ctr">
              <a:buNone/>
              <a:defRPr sz="3520"/>
            </a:lvl7pPr>
            <a:lvl8pPr marL="7040880" indent="0" algn="ctr">
              <a:buNone/>
              <a:defRPr sz="3520"/>
            </a:lvl8pPr>
            <a:lvl9pPr marL="8046720" indent="0" algn="ctr">
              <a:buNone/>
              <a:defRPr sz="35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467730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5860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2554" y="3875409"/>
            <a:ext cx="17350740" cy="6466204"/>
          </a:xfrm>
        </p:spPr>
        <p:txBody>
          <a:bodyPr anchor="b"/>
          <a:lstStyle>
            <a:lvl1pPr>
              <a:defRPr sz="13200"/>
            </a:lvl1pPr>
          </a:lstStyle>
          <a:p>
            <a:r>
              <a:rPr lang="en-US"/>
              <a:t>Click to edit Master title style</a:t>
            </a:r>
            <a:endParaRPr lang="en-US" dirty="0"/>
          </a:p>
        </p:txBody>
      </p:sp>
      <p:sp>
        <p:nvSpPr>
          <p:cNvPr id="3" name="Text Placeholder 2"/>
          <p:cNvSpPr>
            <a:spLocks noGrp="1"/>
          </p:cNvSpPr>
          <p:nvPr>
            <p:ph type="body" idx="1"/>
          </p:nvPr>
        </p:nvSpPr>
        <p:spPr>
          <a:xfrm>
            <a:off x="1372554" y="10402786"/>
            <a:ext cx="17350740" cy="3400424"/>
          </a:xfrm>
        </p:spPr>
        <p:txBody>
          <a:bodyPr/>
          <a:lstStyle>
            <a:lvl1pPr marL="0" indent="0">
              <a:buNone/>
              <a:defRPr sz="5280">
                <a:solidFill>
                  <a:schemeClr val="tx1"/>
                </a:solidFill>
              </a:defRPr>
            </a:lvl1pPr>
            <a:lvl2pPr marL="1005840" indent="0">
              <a:buNone/>
              <a:defRPr sz="4400">
                <a:solidFill>
                  <a:schemeClr val="tx1">
                    <a:tint val="75000"/>
                  </a:schemeClr>
                </a:solidFill>
              </a:defRPr>
            </a:lvl2pPr>
            <a:lvl3pPr marL="2011680" indent="0">
              <a:buNone/>
              <a:defRPr sz="3960">
                <a:solidFill>
                  <a:schemeClr val="tx1">
                    <a:tint val="75000"/>
                  </a:schemeClr>
                </a:solidFill>
              </a:defRPr>
            </a:lvl3pPr>
            <a:lvl4pPr marL="3017520" indent="0">
              <a:buNone/>
              <a:defRPr sz="3520">
                <a:solidFill>
                  <a:schemeClr val="tx1">
                    <a:tint val="75000"/>
                  </a:schemeClr>
                </a:solidFill>
              </a:defRPr>
            </a:lvl4pPr>
            <a:lvl5pPr marL="4023360" indent="0">
              <a:buNone/>
              <a:defRPr sz="3520">
                <a:solidFill>
                  <a:schemeClr val="tx1">
                    <a:tint val="75000"/>
                  </a:schemeClr>
                </a:solidFill>
              </a:defRPr>
            </a:lvl5pPr>
            <a:lvl6pPr marL="5029200" indent="0">
              <a:buNone/>
              <a:defRPr sz="3520">
                <a:solidFill>
                  <a:schemeClr val="tx1">
                    <a:tint val="75000"/>
                  </a:schemeClr>
                </a:solidFill>
              </a:defRPr>
            </a:lvl6pPr>
            <a:lvl7pPr marL="6035040" indent="0">
              <a:buNone/>
              <a:defRPr sz="3520">
                <a:solidFill>
                  <a:schemeClr val="tx1">
                    <a:tint val="75000"/>
                  </a:schemeClr>
                </a:solidFill>
              </a:defRPr>
            </a:lvl7pPr>
            <a:lvl8pPr marL="7040880" indent="0">
              <a:buNone/>
              <a:defRPr sz="3520">
                <a:solidFill>
                  <a:schemeClr val="tx1">
                    <a:tint val="75000"/>
                  </a:schemeClr>
                </a:solidFill>
              </a:defRPr>
            </a:lvl8pPr>
            <a:lvl9pPr marL="8046720" indent="0">
              <a:buNone/>
              <a:defRPr sz="35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69D432-7AE6-554C-872B-47D8B423B9D8}" type="datetimeFigureOut">
              <a:rPr lang="en-US" smtClean="0"/>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860272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383030" y="4138083"/>
            <a:ext cx="854964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184130" y="4138083"/>
            <a:ext cx="854964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69D432-7AE6-554C-872B-47D8B423B9D8}" type="datetimeFigureOut">
              <a:rPr lang="en-US" smtClean="0"/>
              <a:t>9/24/2018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390936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5650" y="827620"/>
            <a:ext cx="17350740" cy="300460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85652" y="3810636"/>
            <a:ext cx="8510348" cy="1867534"/>
          </a:xfrm>
        </p:spPr>
        <p:txBody>
          <a:bodyPr anchor="b"/>
          <a:lstStyle>
            <a:lvl1pPr marL="0" indent="0">
              <a:buNone/>
              <a:defRPr sz="5280" b="1"/>
            </a:lvl1pPr>
            <a:lvl2pPr marL="1005840" indent="0">
              <a:buNone/>
              <a:defRPr sz="4400" b="1"/>
            </a:lvl2pPr>
            <a:lvl3pPr marL="2011680" indent="0">
              <a:buNone/>
              <a:defRPr sz="3960" b="1"/>
            </a:lvl3pPr>
            <a:lvl4pPr marL="3017520" indent="0">
              <a:buNone/>
              <a:defRPr sz="3520" b="1"/>
            </a:lvl4pPr>
            <a:lvl5pPr marL="4023360" indent="0">
              <a:buNone/>
              <a:defRPr sz="3520" b="1"/>
            </a:lvl5pPr>
            <a:lvl6pPr marL="5029200" indent="0">
              <a:buNone/>
              <a:defRPr sz="3520" b="1"/>
            </a:lvl6pPr>
            <a:lvl7pPr marL="6035040" indent="0">
              <a:buNone/>
              <a:defRPr sz="3520" b="1"/>
            </a:lvl7pPr>
            <a:lvl8pPr marL="7040880" indent="0">
              <a:buNone/>
              <a:defRPr sz="3520" b="1"/>
            </a:lvl8pPr>
            <a:lvl9pPr marL="8046720" indent="0">
              <a:buNone/>
              <a:defRPr sz="3520" b="1"/>
            </a:lvl9pPr>
          </a:lstStyle>
          <a:p>
            <a:pPr lvl="0"/>
            <a:r>
              <a:rPr lang="en-US"/>
              <a:t>Click to edit Master text styles</a:t>
            </a:r>
          </a:p>
        </p:txBody>
      </p:sp>
      <p:sp>
        <p:nvSpPr>
          <p:cNvPr id="4" name="Content Placeholder 3"/>
          <p:cNvSpPr>
            <a:spLocks noGrp="1"/>
          </p:cNvSpPr>
          <p:nvPr>
            <p:ph sz="half" idx="2"/>
          </p:nvPr>
        </p:nvSpPr>
        <p:spPr>
          <a:xfrm>
            <a:off x="1385652" y="5678170"/>
            <a:ext cx="8510348"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184131" y="3810636"/>
            <a:ext cx="8552260" cy="1867534"/>
          </a:xfrm>
        </p:spPr>
        <p:txBody>
          <a:bodyPr anchor="b"/>
          <a:lstStyle>
            <a:lvl1pPr marL="0" indent="0">
              <a:buNone/>
              <a:defRPr sz="5280" b="1"/>
            </a:lvl1pPr>
            <a:lvl2pPr marL="1005840" indent="0">
              <a:buNone/>
              <a:defRPr sz="4400" b="1"/>
            </a:lvl2pPr>
            <a:lvl3pPr marL="2011680" indent="0">
              <a:buNone/>
              <a:defRPr sz="3960" b="1"/>
            </a:lvl3pPr>
            <a:lvl4pPr marL="3017520" indent="0">
              <a:buNone/>
              <a:defRPr sz="3520" b="1"/>
            </a:lvl4pPr>
            <a:lvl5pPr marL="4023360" indent="0">
              <a:buNone/>
              <a:defRPr sz="3520" b="1"/>
            </a:lvl5pPr>
            <a:lvl6pPr marL="5029200" indent="0">
              <a:buNone/>
              <a:defRPr sz="3520" b="1"/>
            </a:lvl6pPr>
            <a:lvl7pPr marL="6035040" indent="0">
              <a:buNone/>
              <a:defRPr sz="3520" b="1"/>
            </a:lvl7pPr>
            <a:lvl8pPr marL="7040880" indent="0">
              <a:buNone/>
              <a:defRPr sz="3520" b="1"/>
            </a:lvl8pPr>
            <a:lvl9pPr marL="8046720" indent="0">
              <a:buNone/>
              <a:defRPr sz="3520" b="1"/>
            </a:lvl9pPr>
          </a:lstStyle>
          <a:p>
            <a:pPr lvl="0"/>
            <a:r>
              <a:rPr lang="en-US"/>
              <a:t>Click to edit Master text styles</a:t>
            </a:r>
          </a:p>
        </p:txBody>
      </p:sp>
      <p:sp>
        <p:nvSpPr>
          <p:cNvPr id="6" name="Content Placeholder 5"/>
          <p:cNvSpPr>
            <a:spLocks noGrp="1"/>
          </p:cNvSpPr>
          <p:nvPr>
            <p:ph sz="quarter" idx="4"/>
          </p:nvPr>
        </p:nvSpPr>
        <p:spPr>
          <a:xfrm>
            <a:off x="10184131" y="5678170"/>
            <a:ext cx="8552260"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69D432-7AE6-554C-872B-47D8B423B9D8}" type="datetimeFigureOut">
              <a:rPr lang="en-US" smtClean="0"/>
              <a:t>9/24/2018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313833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69D432-7AE6-554C-872B-47D8B423B9D8}" type="datetimeFigureOut">
              <a:rPr lang="en-US" smtClean="0"/>
              <a:t>9/24/2018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179364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69D432-7AE6-554C-872B-47D8B423B9D8}" type="datetimeFigureOut">
              <a:rPr lang="en-US" smtClean="0"/>
              <a:t>9/24/2018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303240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650" y="1036320"/>
            <a:ext cx="6488192" cy="3627120"/>
          </a:xfrm>
        </p:spPr>
        <p:txBody>
          <a:bodyPr anchor="b"/>
          <a:lstStyle>
            <a:lvl1pPr>
              <a:defRPr sz="7040"/>
            </a:lvl1pPr>
          </a:lstStyle>
          <a:p>
            <a:r>
              <a:rPr lang="en-US"/>
              <a:t>Click to edit Master title style</a:t>
            </a:r>
            <a:endParaRPr lang="en-US" dirty="0"/>
          </a:p>
        </p:txBody>
      </p:sp>
      <p:sp>
        <p:nvSpPr>
          <p:cNvPr id="3" name="Content Placeholder 2"/>
          <p:cNvSpPr>
            <a:spLocks noGrp="1"/>
          </p:cNvSpPr>
          <p:nvPr>
            <p:ph idx="1"/>
          </p:nvPr>
        </p:nvSpPr>
        <p:spPr>
          <a:xfrm>
            <a:off x="8552260" y="2238167"/>
            <a:ext cx="10184130" cy="11046883"/>
          </a:xfrm>
        </p:spPr>
        <p:txBody>
          <a:bodyPr/>
          <a:lstStyle>
            <a:lvl1pPr>
              <a:defRPr sz="7040"/>
            </a:lvl1pPr>
            <a:lvl2pPr>
              <a:defRPr sz="6160"/>
            </a:lvl2pPr>
            <a:lvl3pPr>
              <a:defRPr sz="5280"/>
            </a:lvl3pPr>
            <a:lvl4pPr>
              <a:defRPr sz="4400"/>
            </a:lvl4pPr>
            <a:lvl5pPr>
              <a:defRPr sz="4400"/>
            </a:lvl5pPr>
            <a:lvl6pPr>
              <a:defRPr sz="4400"/>
            </a:lvl6pPr>
            <a:lvl7pPr>
              <a:defRPr sz="4400"/>
            </a:lvl7pPr>
            <a:lvl8pPr>
              <a:defRPr sz="4400"/>
            </a:lvl8pPr>
            <a:lvl9pPr>
              <a:defRPr sz="4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385650" y="4663440"/>
            <a:ext cx="6488192" cy="8639599"/>
          </a:xfrm>
        </p:spPr>
        <p:txBody>
          <a:bodyPr/>
          <a:lstStyle>
            <a:lvl1pPr marL="0" indent="0">
              <a:buNone/>
              <a:defRPr sz="3520"/>
            </a:lvl1pPr>
            <a:lvl2pPr marL="1005840" indent="0">
              <a:buNone/>
              <a:defRPr sz="3080"/>
            </a:lvl2pPr>
            <a:lvl3pPr marL="2011680" indent="0">
              <a:buNone/>
              <a:defRPr sz="2640"/>
            </a:lvl3pPr>
            <a:lvl4pPr marL="3017520" indent="0">
              <a:buNone/>
              <a:defRPr sz="2200"/>
            </a:lvl4pPr>
            <a:lvl5pPr marL="4023360" indent="0">
              <a:buNone/>
              <a:defRPr sz="2200"/>
            </a:lvl5pPr>
            <a:lvl6pPr marL="5029200" indent="0">
              <a:buNone/>
              <a:defRPr sz="2200"/>
            </a:lvl6pPr>
            <a:lvl7pPr marL="6035040" indent="0">
              <a:buNone/>
              <a:defRPr sz="2200"/>
            </a:lvl7pPr>
            <a:lvl8pPr marL="7040880" indent="0">
              <a:buNone/>
              <a:defRPr sz="2200"/>
            </a:lvl8pPr>
            <a:lvl9pPr marL="8046720" indent="0">
              <a:buNone/>
              <a:defRPr sz="2200"/>
            </a:lvl9pPr>
          </a:lstStyle>
          <a:p>
            <a:pPr lvl="0"/>
            <a:r>
              <a:rPr lang="en-US"/>
              <a:t>Click to edit Master text styles</a:t>
            </a:r>
          </a:p>
        </p:txBody>
      </p:sp>
      <p:sp>
        <p:nvSpPr>
          <p:cNvPr id="5" name="Date Placeholder 4"/>
          <p:cNvSpPr>
            <a:spLocks noGrp="1"/>
          </p:cNvSpPr>
          <p:nvPr>
            <p:ph type="dt" sz="half" idx="10"/>
          </p:nvPr>
        </p:nvSpPr>
        <p:spPr/>
        <p:txBody>
          <a:bodyPr/>
          <a:lstStyle/>
          <a:p>
            <a:fld id="{2D69D432-7AE6-554C-872B-47D8B423B9D8}" type="datetimeFigureOut">
              <a:rPr lang="en-US" smtClean="0"/>
              <a:t>9/24/2018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591448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650" y="1036320"/>
            <a:ext cx="6488192" cy="3627120"/>
          </a:xfrm>
        </p:spPr>
        <p:txBody>
          <a:bodyPr anchor="b"/>
          <a:lstStyle>
            <a:lvl1pPr>
              <a:defRPr sz="7040"/>
            </a:lvl1pPr>
          </a:lstStyle>
          <a:p>
            <a:r>
              <a:rPr lang="en-US"/>
              <a:t>Click to edit Master title style</a:t>
            </a:r>
            <a:endParaRPr lang="en-US" dirty="0"/>
          </a:p>
        </p:txBody>
      </p:sp>
      <p:sp>
        <p:nvSpPr>
          <p:cNvPr id="3" name="Picture Placeholder 2"/>
          <p:cNvSpPr>
            <a:spLocks noGrp="1" noChangeAspect="1"/>
          </p:cNvSpPr>
          <p:nvPr>
            <p:ph type="pic" idx="1"/>
          </p:nvPr>
        </p:nvSpPr>
        <p:spPr>
          <a:xfrm>
            <a:off x="8552260" y="2238167"/>
            <a:ext cx="10184130" cy="11046883"/>
          </a:xfrm>
        </p:spPr>
        <p:txBody>
          <a:bodyPr anchor="t"/>
          <a:lstStyle>
            <a:lvl1pPr marL="0" indent="0">
              <a:buNone/>
              <a:defRPr sz="7040"/>
            </a:lvl1pPr>
            <a:lvl2pPr marL="1005840" indent="0">
              <a:buNone/>
              <a:defRPr sz="6160"/>
            </a:lvl2pPr>
            <a:lvl3pPr marL="2011680" indent="0">
              <a:buNone/>
              <a:defRPr sz="5280"/>
            </a:lvl3pPr>
            <a:lvl4pPr marL="3017520" indent="0">
              <a:buNone/>
              <a:defRPr sz="4400"/>
            </a:lvl4pPr>
            <a:lvl5pPr marL="4023360" indent="0">
              <a:buNone/>
              <a:defRPr sz="4400"/>
            </a:lvl5pPr>
            <a:lvl6pPr marL="5029200" indent="0">
              <a:buNone/>
              <a:defRPr sz="4400"/>
            </a:lvl6pPr>
            <a:lvl7pPr marL="6035040" indent="0">
              <a:buNone/>
              <a:defRPr sz="4400"/>
            </a:lvl7pPr>
            <a:lvl8pPr marL="7040880" indent="0">
              <a:buNone/>
              <a:defRPr sz="4400"/>
            </a:lvl8pPr>
            <a:lvl9pPr marL="8046720" indent="0">
              <a:buNone/>
              <a:defRPr sz="44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385650" y="4663440"/>
            <a:ext cx="6488192" cy="8639599"/>
          </a:xfrm>
        </p:spPr>
        <p:txBody>
          <a:bodyPr/>
          <a:lstStyle>
            <a:lvl1pPr marL="0" indent="0">
              <a:buNone/>
              <a:defRPr sz="3520"/>
            </a:lvl1pPr>
            <a:lvl2pPr marL="1005840" indent="0">
              <a:buNone/>
              <a:defRPr sz="3080"/>
            </a:lvl2pPr>
            <a:lvl3pPr marL="2011680" indent="0">
              <a:buNone/>
              <a:defRPr sz="2640"/>
            </a:lvl3pPr>
            <a:lvl4pPr marL="3017520" indent="0">
              <a:buNone/>
              <a:defRPr sz="2200"/>
            </a:lvl4pPr>
            <a:lvl5pPr marL="4023360" indent="0">
              <a:buNone/>
              <a:defRPr sz="2200"/>
            </a:lvl5pPr>
            <a:lvl6pPr marL="5029200" indent="0">
              <a:buNone/>
              <a:defRPr sz="2200"/>
            </a:lvl6pPr>
            <a:lvl7pPr marL="6035040" indent="0">
              <a:buNone/>
              <a:defRPr sz="2200"/>
            </a:lvl7pPr>
            <a:lvl8pPr marL="7040880" indent="0">
              <a:buNone/>
              <a:defRPr sz="2200"/>
            </a:lvl8pPr>
            <a:lvl9pPr marL="8046720" indent="0">
              <a:buNone/>
              <a:defRPr sz="2200"/>
            </a:lvl9pPr>
          </a:lstStyle>
          <a:p>
            <a:pPr lvl="0"/>
            <a:r>
              <a:rPr lang="en-US"/>
              <a:t>Click to edit Master text styles</a:t>
            </a:r>
          </a:p>
        </p:txBody>
      </p:sp>
      <p:sp>
        <p:nvSpPr>
          <p:cNvPr id="5" name="Date Placeholder 4"/>
          <p:cNvSpPr>
            <a:spLocks noGrp="1"/>
          </p:cNvSpPr>
          <p:nvPr>
            <p:ph type="dt" sz="half" idx="10"/>
          </p:nvPr>
        </p:nvSpPr>
        <p:spPr/>
        <p:txBody>
          <a:bodyPr/>
          <a:lstStyle/>
          <a:p>
            <a:fld id="{2D69D432-7AE6-554C-872B-47D8B423B9D8}" type="datetimeFigureOut">
              <a:rPr lang="en-US" smtClean="0"/>
              <a:t>9/24/2018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914049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27385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96086" y="827617"/>
            <a:ext cx="4337685" cy="131734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83031" y="827617"/>
            <a:ext cx="12761595" cy="131734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2067142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3030" y="827620"/>
            <a:ext cx="17350740" cy="300460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83030" y="4138083"/>
            <a:ext cx="17350740" cy="98630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83030" y="14407730"/>
            <a:ext cx="4526280" cy="827617"/>
          </a:xfrm>
          <a:prstGeom prst="rect">
            <a:avLst/>
          </a:prstGeom>
        </p:spPr>
        <p:txBody>
          <a:bodyPr vert="horz" lIns="91440" tIns="45720" rIns="91440" bIns="45720" rtlCol="0" anchor="ctr"/>
          <a:lstStyle>
            <a:lvl1pPr algn="l">
              <a:defRPr sz="2640">
                <a:solidFill>
                  <a:schemeClr val="tx1">
                    <a:tint val="75000"/>
                  </a:schemeClr>
                </a:solidFill>
              </a:defRPr>
            </a:lvl1pPr>
          </a:lstStyle>
          <a:p>
            <a:fld id="{2D69D432-7AE6-554C-872B-47D8B423B9D8}" type="datetimeFigureOut">
              <a:rPr lang="en-US" smtClean="0"/>
              <a:t>9/24/2018</a:t>
            </a:fld>
            <a:endParaRPr lang="en-US"/>
          </a:p>
        </p:txBody>
      </p:sp>
      <p:sp>
        <p:nvSpPr>
          <p:cNvPr id="5" name="Footer Placeholder 4"/>
          <p:cNvSpPr>
            <a:spLocks noGrp="1"/>
          </p:cNvSpPr>
          <p:nvPr>
            <p:ph type="ftr" sz="quarter" idx="3"/>
          </p:nvPr>
        </p:nvSpPr>
        <p:spPr>
          <a:xfrm>
            <a:off x="6663690" y="14407730"/>
            <a:ext cx="6789420" cy="827617"/>
          </a:xfrm>
          <a:prstGeom prst="rect">
            <a:avLst/>
          </a:prstGeom>
        </p:spPr>
        <p:txBody>
          <a:bodyPr vert="horz" lIns="91440" tIns="45720" rIns="91440" bIns="45720" rtlCol="0" anchor="ctr"/>
          <a:lstStyle>
            <a:lvl1pPr algn="ctr">
              <a:defRPr sz="26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4207490" y="14407730"/>
            <a:ext cx="4526280" cy="827617"/>
          </a:xfrm>
          <a:prstGeom prst="rect">
            <a:avLst/>
          </a:prstGeom>
        </p:spPr>
        <p:txBody>
          <a:bodyPr vert="horz" lIns="91440" tIns="45720" rIns="91440" bIns="45720" rtlCol="0" anchor="ctr"/>
          <a:lstStyle>
            <a:lvl1pPr algn="r">
              <a:defRPr sz="2640">
                <a:solidFill>
                  <a:schemeClr val="tx1">
                    <a:tint val="75000"/>
                  </a:schemeClr>
                </a:solidFill>
              </a:defRPr>
            </a:lvl1pPr>
          </a:lstStyle>
          <a:p>
            <a:fld id="{028C18F5-502A-304E-9887-61F31F9BF5EB}" type="slidenum">
              <a:rPr lang="en-US" smtClean="0"/>
              <a:t>‹#›</a:t>
            </a:fld>
            <a:endParaRPr lang="en-US"/>
          </a:p>
        </p:txBody>
      </p:sp>
    </p:spTree>
    <p:extLst>
      <p:ext uri="{BB962C8B-B14F-4D97-AF65-F5344CB8AC3E}">
        <p14:creationId xmlns:p14="http://schemas.microsoft.com/office/powerpoint/2010/main" val="79945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011680" rtl="0" eaLnBrk="1" latinLnBrk="0" hangingPunct="1">
        <a:lnSpc>
          <a:spcPct val="90000"/>
        </a:lnSpc>
        <a:spcBef>
          <a:spcPct val="0"/>
        </a:spcBef>
        <a:buNone/>
        <a:defRPr sz="9680" kern="1200">
          <a:solidFill>
            <a:schemeClr val="tx1"/>
          </a:solidFill>
          <a:latin typeface="+mj-lt"/>
          <a:ea typeface="+mj-ea"/>
          <a:cs typeface="+mj-cs"/>
        </a:defRPr>
      </a:lvl1pPr>
    </p:titleStyle>
    <p:bodyStyle>
      <a:lvl1pPr marL="502920" indent="-502920" algn="l" defTabSz="2011680" rtl="0" eaLnBrk="1" latinLnBrk="0" hangingPunct="1">
        <a:lnSpc>
          <a:spcPct val="90000"/>
        </a:lnSpc>
        <a:spcBef>
          <a:spcPts val="2200"/>
        </a:spcBef>
        <a:buFont typeface="Arial" panose="020B0604020202020204" pitchFamily="34" charset="0"/>
        <a:buChar char="•"/>
        <a:defRPr sz="6160" kern="1200">
          <a:solidFill>
            <a:schemeClr val="tx1"/>
          </a:solidFill>
          <a:latin typeface="+mn-lt"/>
          <a:ea typeface="+mn-ea"/>
          <a:cs typeface="+mn-cs"/>
        </a:defRPr>
      </a:lvl1pPr>
      <a:lvl2pPr marL="1508760" indent="-502920" algn="l" defTabSz="2011680" rtl="0" eaLnBrk="1" latinLnBrk="0" hangingPunct="1">
        <a:lnSpc>
          <a:spcPct val="90000"/>
        </a:lnSpc>
        <a:spcBef>
          <a:spcPts val="1100"/>
        </a:spcBef>
        <a:buFont typeface="Arial" panose="020B0604020202020204" pitchFamily="34" charset="0"/>
        <a:buChar char="•"/>
        <a:defRPr sz="5280" kern="1200">
          <a:solidFill>
            <a:schemeClr val="tx1"/>
          </a:solidFill>
          <a:latin typeface="+mn-lt"/>
          <a:ea typeface="+mn-ea"/>
          <a:cs typeface="+mn-cs"/>
        </a:defRPr>
      </a:lvl2pPr>
      <a:lvl3pPr marL="2514600" indent="-502920" algn="l" defTabSz="2011680" rtl="0" eaLnBrk="1" latinLnBrk="0" hangingPunct="1">
        <a:lnSpc>
          <a:spcPct val="90000"/>
        </a:lnSpc>
        <a:spcBef>
          <a:spcPts val="1100"/>
        </a:spcBef>
        <a:buFont typeface="Arial" panose="020B0604020202020204" pitchFamily="34" charset="0"/>
        <a:buChar char="•"/>
        <a:defRPr sz="4400" kern="1200">
          <a:solidFill>
            <a:schemeClr val="tx1"/>
          </a:solidFill>
          <a:latin typeface="+mn-lt"/>
          <a:ea typeface="+mn-ea"/>
          <a:cs typeface="+mn-cs"/>
        </a:defRPr>
      </a:lvl3pPr>
      <a:lvl4pPr marL="352044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4pPr>
      <a:lvl5pPr marL="452628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5pPr>
      <a:lvl6pPr marL="553212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6pPr>
      <a:lvl7pPr marL="653796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7pPr>
      <a:lvl8pPr marL="754380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8pPr>
      <a:lvl9pPr marL="854964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9pPr>
    </p:bodyStyle>
    <p:otherStyle>
      <a:defPPr>
        <a:defRPr lang="en-US"/>
      </a:defPPr>
      <a:lvl1pPr marL="0" algn="l" defTabSz="2011680" rtl="0" eaLnBrk="1" latinLnBrk="0" hangingPunct="1">
        <a:defRPr sz="3960" kern="1200">
          <a:solidFill>
            <a:schemeClr val="tx1"/>
          </a:solidFill>
          <a:latin typeface="+mn-lt"/>
          <a:ea typeface="+mn-ea"/>
          <a:cs typeface="+mn-cs"/>
        </a:defRPr>
      </a:lvl1pPr>
      <a:lvl2pPr marL="1005840" algn="l" defTabSz="2011680" rtl="0" eaLnBrk="1" latinLnBrk="0" hangingPunct="1">
        <a:defRPr sz="3960" kern="1200">
          <a:solidFill>
            <a:schemeClr val="tx1"/>
          </a:solidFill>
          <a:latin typeface="+mn-lt"/>
          <a:ea typeface="+mn-ea"/>
          <a:cs typeface="+mn-cs"/>
        </a:defRPr>
      </a:lvl2pPr>
      <a:lvl3pPr marL="2011680" algn="l" defTabSz="2011680" rtl="0" eaLnBrk="1" latinLnBrk="0" hangingPunct="1">
        <a:defRPr sz="3960" kern="1200">
          <a:solidFill>
            <a:schemeClr val="tx1"/>
          </a:solidFill>
          <a:latin typeface="+mn-lt"/>
          <a:ea typeface="+mn-ea"/>
          <a:cs typeface="+mn-cs"/>
        </a:defRPr>
      </a:lvl3pPr>
      <a:lvl4pPr marL="3017520" algn="l" defTabSz="2011680" rtl="0" eaLnBrk="1" latinLnBrk="0" hangingPunct="1">
        <a:defRPr sz="3960" kern="1200">
          <a:solidFill>
            <a:schemeClr val="tx1"/>
          </a:solidFill>
          <a:latin typeface="+mn-lt"/>
          <a:ea typeface="+mn-ea"/>
          <a:cs typeface="+mn-cs"/>
        </a:defRPr>
      </a:lvl4pPr>
      <a:lvl5pPr marL="4023360" algn="l" defTabSz="2011680" rtl="0" eaLnBrk="1" latinLnBrk="0" hangingPunct="1">
        <a:defRPr sz="3960" kern="1200">
          <a:solidFill>
            <a:schemeClr val="tx1"/>
          </a:solidFill>
          <a:latin typeface="+mn-lt"/>
          <a:ea typeface="+mn-ea"/>
          <a:cs typeface="+mn-cs"/>
        </a:defRPr>
      </a:lvl5pPr>
      <a:lvl6pPr marL="5029200" algn="l" defTabSz="2011680" rtl="0" eaLnBrk="1" latinLnBrk="0" hangingPunct="1">
        <a:defRPr sz="3960" kern="1200">
          <a:solidFill>
            <a:schemeClr val="tx1"/>
          </a:solidFill>
          <a:latin typeface="+mn-lt"/>
          <a:ea typeface="+mn-ea"/>
          <a:cs typeface="+mn-cs"/>
        </a:defRPr>
      </a:lvl6pPr>
      <a:lvl7pPr marL="6035040" algn="l" defTabSz="2011680" rtl="0" eaLnBrk="1" latinLnBrk="0" hangingPunct="1">
        <a:defRPr sz="3960" kern="1200">
          <a:solidFill>
            <a:schemeClr val="tx1"/>
          </a:solidFill>
          <a:latin typeface="+mn-lt"/>
          <a:ea typeface="+mn-ea"/>
          <a:cs typeface="+mn-cs"/>
        </a:defRPr>
      </a:lvl7pPr>
      <a:lvl8pPr marL="7040880" algn="l" defTabSz="2011680" rtl="0" eaLnBrk="1" latinLnBrk="0" hangingPunct="1">
        <a:defRPr sz="3960" kern="1200">
          <a:solidFill>
            <a:schemeClr val="tx1"/>
          </a:solidFill>
          <a:latin typeface="+mn-lt"/>
          <a:ea typeface="+mn-ea"/>
          <a:cs typeface="+mn-cs"/>
        </a:defRPr>
      </a:lvl8pPr>
      <a:lvl9pPr marL="8046720" algn="l" defTabSz="2011680" rtl="0" eaLnBrk="1" latinLnBrk="0" hangingPunct="1">
        <a:defRPr sz="3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reference.medscape.com/drug/calcium-gluconate-344434#10" TargetMode="External"/><Relationship Id="rId7" Type="http://schemas.openxmlformats.org/officeDocument/2006/relationships/hyperlink" Target="https://emedicine.medscape.com/article/243492-overview#a4" TargetMode="External"/><Relationship Id="rId2" Type="http://schemas.openxmlformats.org/officeDocument/2006/relationships/hyperlink" Target="https://www.learning-theories.com/eriksons-stages-of-development.html" TargetMode="External"/><Relationship Id="rId1" Type="http://schemas.openxmlformats.org/officeDocument/2006/relationships/slideLayout" Target="../slideLayouts/slideLayout7.xml"/><Relationship Id="rId6" Type="http://schemas.openxmlformats.org/officeDocument/2006/relationships/hyperlink" Target="https://www.acc.org/latest-in-cardiology/ten-points-to-remember/2017/11/09/11/41/2017-guideline-for-high-blood-pressure-in-adults" TargetMode="External"/><Relationship Id="rId5" Type="http://schemas.openxmlformats.org/officeDocument/2006/relationships/hyperlink" Target="https://reference.medscape.com/drug/sodium-bicarbonate-342305#4" TargetMode="External"/><Relationship Id="rId4" Type="http://schemas.openxmlformats.org/officeDocument/2006/relationships/hyperlink" Target="https://reference.medscape.com/drug/fergon-ferrous-gluconate-999567#1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3861" y="739527"/>
            <a:ext cx="2954215" cy="523220"/>
          </a:xfrm>
          <a:prstGeom prst="rect">
            <a:avLst/>
          </a:prstGeom>
          <a:noFill/>
        </p:spPr>
        <p:txBody>
          <a:bodyPr wrap="square" rtlCol="0">
            <a:spAutoFit/>
          </a:bodyPr>
          <a:lstStyle/>
          <a:p>
            <a:r>
              <a:rPr lang="en-US" sz="1400" b="1" dirty="0"/>
              <a:t>Student name:   </a:t>
            </a:r>
          </a:p>
          <a:p>
            <a:r>
              <a:rPr lang="en-US" sz="1400" b="1" dirty="0"/>
              <a:t>Instructor</a:t>
            </a:r>
            <a:r>
              <a:rPr lang="en-US" sz="1400" dirty="0"/>
              <a:t>:    </a:t>
            </a:r>
          </a:p>
        </p:txBody>
      </p:sp>
      <p:sp>
        <p:nvSpPr>
          <p:cNvPr id="3" name="Rectangle 2"/>
          <p:cNvSpPr/>
          <p:nvPr/>
        </p:nvSpPr>
        <p:spPr>
          <a:xfrm>
            <a:off x="1783861" y="1562100"/>
            <a:ext cx="5178669" cy="55016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3" name="TextBox 12"/>
          <p:cNvSpPr txBox="1"/>
          <p:nvPr/>
        </p:nvSpPr>
        <p:spPr>
          <a:xfrm>
            <a:off x="1993900" y="1735775"/>
            <a:ext cx="4758592" cy="3847207"/>
          </a:xfrm>
          <a:prstGeom prst="rect">
            <a:avLst/>
          </a:prstGeom>
          <a:noFill/>
        </p:spPr>
        <p:txBody>
          <a:bodyPr wrap="square" rtlCol="0">
            <a:spAutoFit/>
          </a:bodyPr>
          <a:lstStyle/>
          <a:p>
            <a:pPr algn="ctr"/>
            <a:r>
              <a:rPr lang="en-US" sz="1600" b="1" dirty="0"/>
              <a:t>Patient Education / Discharge Planning:</a:t>
            </a:r>
          </a:p>
          <a:p>
            <a:pPr algn="ctr"/>
            <a:r>
              <a:rPr lang="en-US" sz="1000" b="1" dirty="0"/>
              <a:t>(Barriers to education, learning goals, learning outcomes) (Home Vs Facility, services needed after discharge, adaptive equipment needed for home</a:t>
            </a:r>
            <a:r>
              <a:rPr lang="en-US" sz="1000" b="1" dirty="0" smtClean="0"/>
              <a:t>.)</a:t>
            </a:r>
          </a:p>
          <a:p>
            <a:pPr marL="171450" indent="-171450" algn="ctr">
              <a:buFont typeface="Wingdings" panose="05000000000000000000" pitchFamily="2" charset="2"/>
              <a:buChar char="q"/>
            </a:pPr>
            <a:r>
              <a:rPr lang="en-US" sz="1600" dirty="0"/>
              <a:t>T</a:t>
            </a:r>
            <a:r>
              <a:rPr lang="en-US" sz="1600" dirty="0" smtClean="0"/>
              <a:t>here were no language barriers throughout the period of patient education since both the patient and the hospital staff were using patient’s first language which is English.</a:t>
            </a:r>
          </a:p>
          <a:p>
            <a:pPr marL="171450" indent="-171450" algn="ctr">
              <a:buFont typeface="Wingdings" panose="05000000000000000000" pitchFamily="2" charset="2"/>
              <a:buChar char="q"/>
            </a:pPr>
            <a:r>
              <a:rPr lang="en-US" sz="1600" dirty="0" smtClean="0"/>
              <a:t>The patient demonstrated a complete understanding of the entire treatment process.</a:t>
            </a:r>
          </a:p>
          <a:p>
            <a:pPr marL="171450" indent="-171450" algn="ctr">
              <a:buFont typeface="Wingdings" panose="05000000000000000000" pitchFamily="2" charset="2"/>
              <a:buChar char="q"/>
            </a:pPr>
            <a:r>
              <a:rPr lang="en-US" sz="1600" dirty="0" smtClean="0"/>
              <a:t>The patient verbally communicated her understanding of the medication and treatment.</a:t>
            </a:r>
          </a:p>
          <a:p>
            <a:pPr marL="171450" indent="-171450" algn="ctr">
              <a:buFont typeface="Wingdings" panose="05000000000000000000" pitchFamily="2" charset="2"/>
              <a:buChar char="q"/>
            </a:pPr>
            <a:r>
              <a:rPr lang="en-US" sz="1600" dirty="0" smtClean="0"/>
              <a:t>Patient will be admitted for dialysis </a:t>
            </a:r>
          </a:p>
          <a:p>
            <a:pPr marL="171450" indent="-171450" algn="ctr">
              <a:buFont typeface="Wingdings" panose="05000000000000000000" pitchFamily="2" charset="2"/>
              <a:buChar char="q"/>
            </a:pPr>
            <a:r>
              <a:rPr lang="en-US" sz="1600" dirty="0" smtClean="0"/>
              <a:t>Patient does not require surgery</a:t>
            </a:r>
            <a:endParaRPr lang="en-US" sz="1600" dirty="0"/>
          </a:p>
          <a:p>
            <a:pPr marL="285750" indent="-285750" algn="ctr">
              <a:buFont typeface="Arial" panose="020B0604020202020204" pitchFamily="34" charset="0"/>
              <a:buChar char="•"/>
            </a:pPr>
            <a:endParaRPr lang="en-US" sz="1600" dirty="0"/>
          </a:p>
          <a:p>
            <a:pPr marL="285750" indent="-285750" algn="ctr">
              <a:buFont typeface="Arial" panose="020B0604020202020204" pitchFamily="34" charset="0"/>
              <a:buChar char="•"/>
            </a:pPr>
            <a:endParaRPr lang="en-US" sz="1600" dirty="0"/>
          </a:p>
          <a:p>
            <a:pPr marL="285750" indent="-285750" algn="ctr">
              <a:buFont typeface="Arial" panose="020B0604020202020204" pitchFamily="34" charset="0"/>
              <a:buChar char="•"/>
            </a:pPr>
            <a:endParaRPr lang="en-US" sz="1600" dirty="0"/>
          </a:p>
        </p:txBody>
      </p:sp>
      <p:sp>
        <p:nvSpPr>
          <p:cNvPr id="14" name="Rectangle 13"/>
          <p:cNvSpPr/>
          <p:nvPr/>
        </p:nvSpPr>
        <p:spPr>
          <a:xfrm>
            <a:off x="7429500" y="1562100"/>
            <a:ext cx="6286500" cy="25069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429500" y="4503420"/>
            <a:ext cx="6286500" cy="34975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4218920" y="1562100"/>
            <a:ext cx="5120640" cy="13182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exagon 16"/>
          <p:cNvSpPr/>
          <p:nvPr/>
        </p:nvSpPr>
        <p:spPr>
          <a:xfrm>
            <a:off x="7429500" y="8595360"/>
            <a:ext cx="2766060" cy="249174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0789920" y="8595360"/>
            <a:ext cx="2926080" cy="24917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783861" y="7429500"/>
            <a:ext cx="5178669" cy="7315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465450" y="11681460"/>
            <a:ext cx="6250550" cy="30632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472082" y="1720386"/>
            <a:ext cx="6225835" cy="2554545"/>
          </a:xfrm>
          <a:prstGeom prst="rect">
            <a:avLst/>
          </a:prstGeom>
          <a:noFill/>
        </p:spPr>
        <p:txBody>
          <a:bodyPr wrap="square" rtlCol="0">
            <a:spAutoFit/>
          </a:bodyPr>
          <a:lstStyle/>
          <a:p>
            <a:r>
              <a:rPr lang="en-US" sz="1600" b="1" dirty="0"/>
              <a:t>Erikson’s Developmental Stage Related to Pt &amp; APA </a:t>
            </a:r>
            <a:r>
              <a:rPr lang="en-US" sz="1600" b="1" dirty="0" smtClean="0"/>
              <a:t>citations</a:t>
            </a:r>
          </a:p>
          <a:p>
            <a:r>
              <a:rPr lang="en-US" sz="1600" dirty="0" smtClean="0"/>
              <a:t>The patient is in stage 8 integrity vs despair-wisdom given her age which is 59 years and the fact that she is worried about death </a:t>
            </a:r>
            <a:r>
              <a:rPr lang="en-US" sz="1600" dirty="0"/>
              <a:t>(L, 2014</a:t>
            </a:r>
            <a:r>
              <a:rPr lang="en-US" sz="1600" dirty="0" smtClean="0"/>
              <a:t>).</a:t>
            </a:r>
            <a:r>
              <a:rPr lang="en-US" sz="1600" dirty="0"/>
              <a:t> </a:t>
            </a:r>
            <a:r>
              <a:rPr lang="en-US" sz="1600" dirty="0" smtClean="0"/>
              <a:t>However, the patient recounts about her marriage with her husband which she describes as great and a great legacy to their two children. She feels very proud of her family and the role she has played in caring for them.</a:t>
            </a:r>
          </a:p>
          <a:p>
            <a:endParaRPr lang="en-US" sz="1600" b="1" dirty="0" smtClean="0"/>
          </a:p>
          <a:p>
            <a:endParaRPr lang="en-US" sz="1600" b="1" dirty="0"/>
          </a:p>
          <a:p>
            <a:endParaRPr lang="en-US" sz="1600" b="1" dirty="0"/>
          </a:p>
        </p:txBody>
      </p:sp>
      <p:sp>
        <p:nvSpPr>
          <p:cNvPr id="23" name="TextBox 22"/>
          <p:cNvSpPr txBox="1"/>
          <p:nvPr/>
        </p:nvSpPr>
        <p:spPr>
          <a:xfrm>
            <a:off x="7472082" y="4537096"/>
            <a:ext cx="6243918" cy="3293209"/>
          </a:xfrm>
          <a:prstGeom prst="rect">
            <a:avLst/>
          </a:prstGeom>
          <a:noFill/>
        </p:spPr>
        <p:txBody>
          <a:bodyPr wrap="square" rtlCol="0">
            <a:spAutoFit/>
          </a:bodyPr>
          <a:lstStyle/>
          <a:p>
            <a:pPr algn="ctr"/>
            <a:r>
              <a:rPr lang="en-US" sz="1600" b="1" dirty="0"/>
              <a:t>Cultural Considerations: Ethnicity, Occupation, Religion, Family Support, Financial Considerations</a:t>
            </a:r>
            <a:r>
              <a:rPr lang="en-US" sz="1600" b="1" dirty="0" smtClean="0"/>
              <a:t>.</a:t>
            </a:r>
          </a:p>
          <a:p>
            <a:pPr marL="285750" indent="-285750" algn="ctr">
              <a:buFont typeface="Wingdings" panose="05000000000000000000" pitchFamily="2" charset="2"/>
              <a:buChar char="Ø"/>
            </a:pPr>
            <a:r>
              <a:rPr lang="en-US" sz="1600" dirty="0" smtClean="0"/>
              <a:t>Patient reports that she was physically active until 6 years ago when she was diagnosed with kidney failure.</a:t>
            </a:r>
          </a:p>
          <a:p>
            <a:pPr marL="285750" indent="-285750" algn="ctr">
              <a:buFont typeface="Wingdings" panose="05000000000000000000" pitchFamily="2" charset="2"/>
              <a:buChar char="Ø"/>
            </a:pPr>
            <a:r>
              <a:rPr lang="en-US" sz="1600" dirty="0" smtClean="0"/>
              <a:t>She denies any history of smoking or alcohol consumption</a:t>
            </a:r>
          </a:p>
          <a:p>
            <a:pPr marL="285750" indent="-285750" algn="ctr">
              <a:buFont typeface="Wingdings" panose="05000000000000000000" pitchFamily="2" charset="2"/>
              <a:buChar char="Ø"/>
            </a:pPr>
            <a:r>
              <a:rPr lang="en-US" sz="1600" dirty="0" smtClean="0"/>
              <a:t>She is a pagan</a:t>
            </a:r>
          </a:p>
          <a:p>
            <a:pPr marL="285750" indent="-285750" algn="ctr">
              <a:buFont typeface="Wingdings" panose="05000000000000000000" pitchFamily="2" charset="2"/>
              <a:buChar char="Ø"/>
            </a:pPr>
            <a:r>
              <a:rPr lang="en-US" sz="1600" dirty="0" smtClean="0"/>
              <a:t>Patient’s family (husband) is at the bedside.</a:t>
            </a:r>
          </a:p>
          <a:p>
            <a:pPr marL="285750" indent="-285750" algn="ctr">
              <a:buFont typeface="Wingdings" panose="05000000000000000000" pitchFamily="2" charset="2"/>
              <a:buChar char="Ø"/>
            </a:pPr>
            <a:r>
              <a:rPr lang="en-US" sz="1600" dirty="0" smtClean="0"/>
              <a:t>Patient has active insurance program</a:t>
            </a:r>
          </a:p>
          <a:p>
            <a:pPr marL="285750" indent="-285750" algn="ctr">
              <a:buFont typeface="Wingdings" panose="05000000000000000000" pitchFamily="2" charset="2"/>
              <a:buChar char="Ø"/>
            </a:pPr>
            <a:r>
              <a:rPr lang="en-US" sz="1600" dirty="0" smtClean="0"/>
              <a:t>Patient is a retired business lady</a:t>
            </a:r>
          </a:p>
          <a:p>
            <a:pPr marL="285750" indent="-285750" algn="ctr">
              <a:buFont typeface="Wingdings" panose="05000000000000000000" pitchFamily="2" charset="2"/>
              <a:buChar char="Ø"/>
            </a:pPr>
            <a:r>
              <a:rPr lang="en-US" sz="1600" dirty="0" smtClean="0"/>
              <a:t>Patient is of the White Race</a:t>
            </a:r>
          </a:p>
          <a:p>
            <a:pPr marL="285750" indent="-285750" algn="ctr">
              <a:buFont typeface="Wingdings" panose="05000000000000000000" pitchFamily="2" charset="2"/>
              <a:buChar char="Ø"/>
            </a:pPr>
            <a:r>
              <a:rPr lang="en-US" sz="1600" dirty="0" smtClean="0"/>
              <a:t>Patient has not requested any special cultural comforts and is okay with how she is being managed.</a:t>
            </a:r>
            <a:endParaRPr lang="en-US" sz="1600" dirty="0"/>
          </a:p>
          <a:p>
            <a:pPr algn="ctr"/>
            <a:endParaRPr lang="en-US" sz="1600" b="1" dirty="0"/>
          </a:p>
        </p:txBody>
      </p:sp>
      <p:sp>
        <p:nvSpPr>
          <p:cNvPr id="4" name="TextBox 3"/>
          <p:cNvSpPr txBox="1"/>
          <p:nvPr/>
        </p:nvSpPr>
        <p:spPr>
          <a:xfrm>
            <a:off x="14490488" y="1581650"/>
            <a:ext cx="4577504" cy="3847207"/>
          </a:xfrm>
          <a:prstGeom prst="rect">
            <a:avLst/>
          </a:prstGeom>
          <a:noFill/>
        </p:spPr>
        <p:txBody>
          <a:bodyPr wrap="square" rtlCol="0">
            <a:spAutoFit/>
          </a:bodyPr>
          <a:lstStyle/>
          <a:p>
            <a:r>
              <a:rPr lang="en-US" sz="1600" b="1" dirty="0"/>
              <a:t>History of Present Illness: </a:t>
            </a:r>
          </a:p>
          <a:p>
            <a:r>
              <a:rPr lang="en-US" sz="1000" b="1" dirty="0"/>
              <a:t>(A brief statement by the Doctor explaining what happened to the patient before they got to the hospital</a:t>
            </a:r>
            <a:r>
              <a:rPr lang="en-US" sz="1000" b="1" dirty="0" smtClean="0"/>
              <a:t>)</a:t>
            </a:r>
          </a:p>
          <a:p>
            <a:r>
              <a:rPr lang="en-US" sz="1600" dirty="0" smtClean="0"/>
              <a:t>The patient is 59 year old female who presented with a history of reduced urine output for the last 24 hours. The patient is known to have chronic kidney disease and has been on dialysis for the last 6 years. Patient denies any history of volume loss either through vomiting, diarrhea, burns, excessive sweating, bleeding or excessive urination. In the emergency room, his blood pressure is 156/88 mm Hg. </a:t>
            </a:r>
            <a:r>
              <a:rPr lang="en-US" sz="1600" dirty="0"/>
              <a:t>Patient further denies any history of </a:t>
            </a:r>
            <a:r>
              <a:rPr lang="en-US" sz="1600" dirty="0" smtClean="0"/>
              <a:t>trauma.</a:t>
            </a:r>
            <a:r>
              <a:rPr lang="en-US" sz="1600" dirty="0"/>
              <a:t> </a:t>
            </a:r>
            <a:r>
              <a:rPr lang="en-US" sz="1600" dirty="0" smtClean="0"/>
              <a:t>Patient is on </a:t>
            </a:r>
            <a:r>
              <a:rPr lang="en-US" sz="1600" dirty="0" err="1" smtClean="0"/>
              <a:t>enalapril</a:t>
            </a:r>
            <a:r>
              <a:rPr lang="en-US" sz="1600" dirty="0" smtClean="0"/>
              <a:t> for treatment of hypertension. Her husband is at the bedside.</a:t>
            </a:r>
            <a:endParaRPr lang="en-US" sz="1600" dirty="0"/>
          </a:p>
          <a:p>
            <a:endParaRPr lang="en-US" sz="1600" dirty="0"/>
          </a:p>
          <a:p>
            <a:endParaRPr lang="en-US" sz="1600" dirty="0"/>
          </a:p>
        </p:txBody>
      </p:sp>
      <p:sp>
        <p:nvSpPr>
          <p:cNvPr id="5" name="TextBox 4"/>
          <p:cNvSpPr txBox="1"/>
          <p:nvPr/>
        </p:nvSpPr>
        <p:spPr>
          <a:xfrm>
            <a:off x="14310360" y="5176639"/>
            <a:ext cx="4687742" cy="6494085"/>
          </a:xfrm>
          <a:prstGeom prst="rect">
            <a:avLst/>
          </a:prstGeom>
          <a:noFill/>
        </p:spPr>
        <p:txBody>
          <a:bodyPr wrap="square" rtlCol="0">
            <a:spAutoFit/>
          </a:bodyPr>
          <a:lstStyle/>
          <a:p>
            <a:r>
              <a:rPr lang="en-US" sz="1600" b="1" dirty="0"/>
              <a:t>Pathophysiology of Admitting </a:t>
            </a:r>
            <a:r>
              <a:rPr lang="en-US" sz="1600" b="1" dirty="0" err="1"/>
              <a:t>Dx</a:t>
            </a:r>
            <a:r>
              <a:rPr lang="en-US" sz="1600" b="1" dirty="0"/>
              <a:t> with APA references</a:t>
            </a:r>
            <a:r>
              <a:rPr lang="en-US" sz="1600" b="1" dirty="0" smtClean="0"/>
              <a:t>:</a:t>
            </a:r>
          </a:p>
          <a:p>
            <a:r>
              <a:rPr lang="en-US" sz="1600" dirty="0" smtClean="0"/>
              <a:t>Acute kidney injury is defined as a sudden reduction in kidney function (</a:t>
            </a:r>
            <a:r>
              <a:rPr lang="en-US" sz="1600" dirty="0" err="1"/>
              <a:t>Workeneh</a:t>
            </a:r>
            <a:r>
              <a:rPr lang="en-US" sz="1600" dirty="0"/>
              <a:t> &amp; </a:t>
            </a:r>
            <a:r>
              <a:rPr lang="en-US" sz="1600" dirty="0" err="1"/>
              <a:t>Batuman</a:t>
            </a:r>
            <a:r>
              <a:rPr lang="en-US" sz="1600" dirty="0"/>
              <a:t>, 2018</a:t>
            </a:r>
            <a:r>
              <a:rPr lang="en-US" sz="1600" dirty="0" smtClean="0"/>
              <a:t>). Patients with chronic kidney disease are at risk of developing acute kidney injury (superimposed acute kidney injury) as a result of pre-renal causes of renal failure, obstruction and intrinsic kidney disease </a:t>
            </a:r>
            <a:r>
              <a:rPr lang="en-US" sz="1600" dirty="0"/>
              <a:t>(</a:t>
            </a:r>
            <a:r>
              <a:rPr lang="en-US" sz="1600" dirty="0" err="1"/>
              <a:t>Workeneh</a:t>
            </a:r>
            <a:r>
              <a:rPr lang="en-US" sz="1600" dirty="0"/>
              <a:t> &amp; </a:t>
            </a:r>
            <a:r>
              <a:rPr lang="en-US" sz="1600" dirty="0" err="1"/>
              <a:t>Batuman</a:t>
            </a:r>
            <a:r>
              <a:rPr lang="en-US" sz="1600" dirty="0"/>
              <a:t>, 2018</a:t>
            </a:r>
            <a:r>
              <a:rPr lang="en-US" sz="1600" dirty="0" smtClean="0"/>
              <a:t>). One of the pre-renal causes of acute kidney injury is reduction blood flow to the kidney which leads to ischemia leading to generation O2 free radicals and other  inflammatory mediators finally leading to apoptosis </a:t>
            </a:r>
            <a:r>
              <a:rPr lang="en-US" sz="1600" dirty="0"/>
              <a:t>(</a:t>
            </a:r>
            <a:r>
              <a:rPr lang="en-US" sz="1600" dirty="0" err="1"/>
              <a:t>Workeneh</a:t>
            </a:r>
            <a:r>
              <a:rPr lang="en-US" sz="1600" dirty="0"/>
              <a:t> &amp; </a:t>
            </a:r>
            <a:r>
              <a:rPr lang="en-US" sz="1600" dirty="0" err="1"/>
              <a:t>Batuman</a:t>
            </a:r>
            <a:r>
              <a:rPr lang="en-US" sz="1600" dirty="0"/>
              <a:t>, 2018</a:t>
            </a:r>
            <a:r>
              <a:rPr lang="en-US" sz="1600" dirty="0" smtClean="0"/>
              <a:t>). </a:t>
            </a:r>
            <a:r>
              <a:rPr lang="en-US" sz="1600" dirty="0" err="1" smtClean="0"/>
              <a:t>Intrarenal</a:t>
            </a:r>
            <a:r>
              <a:rPr lang="en-US" sz="1600" dirty="0" smtClean="0"/>
              <a:t> causes may be due to medications like the aminoglycosides which eventually lead </a:t>
            </a:r>
            <a:r>
              <a:rPr lang="en-US" sz="1600" dirty="0" err="1" smtClean="0"/>
              <a:t>avute</a:t>
            </a:r>
            <a:r>
              <a:rPr lang="en-US" sz="1600" dirty="0" smtClean="0"/>
              <a:t> tubular necrosis due to constriction of blood vessels </a:t>
            </a:r>
            <a:r>
              <a:rPr lang="en-US" sz="1600" dirty="0"/>
              <a:t>(</a:t>
            </a:r>
            <a:r>
              <a:rPr lang="en-US" sz="1600" dirty="0" err="1"/>
              <a:t>Workeneh</a:t>
            </a:r>
            <a:r>
              <a:rPr lang="en-US" sz="1600" dirty="0"/>
              <a:t> &amp; </a:t>
            </a:r>
            <a:r>
              <a:rPr lang="en-US" sz="1600" dirty="0" err="1"/>
              <a:t>Batuman</a:t>
            </a:r>
            <a:r>
              <a:rPr lang="en-US" sz="1600" dirty="0"/>
              <a:t>, 2018</a:t>
            </a:r>
            <a:r>
              <a:rPr lang="en-US" sz="1600" dirty="0" smtClean="0"/>
              <a:t>). Although </a:t>
            </a:r>
            <a:r>
              <a:rPr lang="en-US" sz="1600" dirty="0" err="1" smtClean="0"/>
              <a:t>enalapril</a:t>
            </a:r>
            <a:r>
              <a:rPr lang="en-US" sz="1600" dirty="0" smtClean="0"/>
              <a:t> is usually well tolerated by patients with chronic kidney disease, it is a risk factor for acute kidney injury due to pre-renal failure which could be the reason for acute kidney injury in this patient </a:t>
            </a:r>
            <a:r>
              <a:rPr lang="en-US" sz="1600" dirty="0"/>
              <a:t>(</a:t>
            </a:r>
            <a:r>
              <a:rPr lang="en-US" sz="1600" dirty="0" err="1"/>
              <a:t>Workeneh</a:t>
            </a:r>
            <a:r>
              <a:rPr lang="en-US" sz="1600" dirty="0"/>
              <a:t> &amp; </a:t>
            </a:r>
            <a:r>
              <a:rPr lang="en-US" sz="1600" dirty="0" err="1"/>
              <a:t>Batuman</a:t>
            </a:r>
            <a:r>
              <a:rPr lang="en-US" sz="1600" dirty="0"/>
              <a:t>, 2018).</a:t>
            </a:r>
            <a:r>
              <a:rPr lang="en-US" sz="1600" dirty="0" smtClean="0"/>
              <a:t> </a:t>
            </a:r>
            <a:endParaRPr lang="en-US" sz="1600" dirty="0"/>
          </a:p>
          <a:p>
            <a:endParaRPr lang="en-US" sz="1600" dirty="0"/>
          </a:p>
          <a:p>
            <a:endParaRPr lang="en-US" sz="1600" dirty="0"/>
          </a:p>
          <a:p>
            <a:endParaRPr lang="en-US" sz="1600" dirty="0"/>
          </a:p>
          <a:p>
            <a:endParaRPr lang="en-US" sz="1600" dirty="0"/>
          </a:p>
        </p:txBody>
      </p:sp>
      <p:sp>
        <p:nvSpPr>
          <p:cNvPr id="6" name="TextBox 5"/>
          <p:cNvSpPr txBox="1"/>
          <p:nvPr/>
        </p:nvSpPr>
        <p:spPr>
          <a:xfrm>
            <a:off x="14240470" y="10974136"/>
            <a:ext cx="4577504" cy="2215991"/>
          </a:xfrm>
          <a:prstGeom prst="rect">
            <a:avLst/>
          </a:prstGeom>
          <a:noFill/>
        </p:spPr>
        <p:txBody>
          <a:bodyPr wrap="square" rtlCol="0">
            <a:spAutoFit/>
          </a:bodyPr>
          <a:lstStyle/>
          <a:p>
            <a:r>
              <a:rPr lang="en-US" sz="1600" b="1" dirty="0"/>
              <a:t>Previous Medical History</a:t>
            </a:r>
            <a:r>
              <a:rPr lang="en-US" sz="1600" b="1" dirty="0" smtClean="0"/>
              <a:t>:</a:t>
            </a:r>
          </a:p>
          <a:p>
            <a:r>
              <a:rPr lang="en-US" sz="1600" dirty="0" smtClean="0"/>
              <a:t>Hypertension- a condition where blood pressure is 130/80 mm Hg and above according to 2017 guidelines by the Joint National Committee on Prevention, Detection, Evaluation and Treatment of High Blood Pressure </a:t>
            </a:r>
            <a:r>
              <a:rPr lang="en-US" sz="1600" dirty="0"/>
              <a:t>( </a:t>
            </a:r>
            <a:r>
              <a:rPr lang="en-US" sz="1600" dirty="0" err="1"/>
              <a:t>Rubenfire</a:t>
            </a:r>
            <a:r>
              <a:rPr lang="en-US" sz="1600" dirty="0"/>
              <a:t>, 2018</a:t>
            </a:r>
            <a:r>
              <a:rPr lang="en-US" sz="1600" dirty="0" smtClean="0"/>
              <a:t>). </a:t>
            </a:r>
            <a:endParaRPr lang="en-US" sz="1600" dirty="0"/>
          </a:p>
          <a:p>
            <a:r>
              <a:rPr lang="en-US" sz="1600" b="1" dirty="0" smtClean="0"/>
              <a:t>  </a:t>
            </a:r>
            <a:endParaRPr lang="en-US" sz="1600" b="1" dirty="0"/>
          </a:p>
          <a:p>
            <a:endParaRPr lang="en-US" sz="1600" b="1" dirty="0"/>
          </a:p>
          <a:p>
            <a:pPr marL="285750" indent="-285750">
              <a:buFont typeface="Arial" panose="020B0604020202020204" pitchFamily="34" charset="0"/>
              <a:buChar char="•"/>
            </a:pPr>
            <a:endParaRPr lang="en-US" sz="1000" dirty="0"/>
          </a:p>
        </p:txBody>
      </p:sp>
      <p:sp>
        <p:nvSpPr>
          <p:cNvPr id="7" name="TextBox 6"/>
          <p:cNvSpPr txBox="1"/>
          <p:nvPr/>
        </p:nvSpPr>
        <p:spPr>
          <a:xfrm>
            <a:off x="14310360" y="13276499"/>
            <a:ext cx="4566445" cy="830997"/>
          </a:xfrm>
          <a:prstGeom prst="rect">
            <a:avLst/>
          </a:prstGeom>
          <a:noFill/>
        </p:spPr>
        <p:txBody>
          <a:bodyPr wrap="square" rtlCol="0">
            <a:spAutoFit/>
          </a:bodyPr>
          <a:lstStyle/>
          <a:p>
            <a:r>
              <a:rPr lang="en-US" sz="1600" b="1" dirty="0"/>
              <a:t>Previous Surgical History</a:t>
            </a:r>
            <a:r>
              <a:rPr lang="en-US" sz="1600" b="1" dirty="0" smtClean="0"/>
              <a:t>:</a:t>
            </a:r>
          </a:p>
          <a:p>
            <a:r>
              <a:rPr lang="en-US" sz="1600" dirty="0" smtClean="0"/>
              <a:t>Two caesarean sections that were done without complications.</a:t>
            </a:r>
            <a:endParaRPr lang="en-US" sz="1600" dirty="0"/>
          </a:p>
        </p:txBody>
      </p:sp>
      <p:sp>
        <p:nvSpPr>
          <p:cNvPr id="9" name="TextBox 8"/>
          <p:cNvSpPr txBox="1"/>
          <p:nvPr/>
        </p:nvSpPr>
        <p:spPr>
          <a:xfrm>
            <a:off x="7884615" y="8773000"/>
            <a:ext cx="1855829" cy="338554"/>
          </a:xfrm>
          <a:prstGeom prst="rect">
            <a:avLst/>
          </a:prstGeom>
          <a:noFill/>
        </p:spPr>
        <p:txBody>
          <a:bodyPr wrap="none" rtlCol="0">
            <a:spAutoFit/>
          </a:bodyPr>
          <a:lstStyle/>
          <a:p>
            <a:r>
              <a:rPr lang="en-US" sz="1600" b="1" dirty="0"/>
              <a:t>Patient Information</a:t>
            </a:r>
          </a:p>
        </p:txBody>
      </p:sp>
      <p:sp>
        <p:nvSpPr>
          <p:cNvPr id="10" name="TextBox 9"/>
          <p:cNvSpPr txBox="1"/>
          <p:nvPr/>
        </p:nvSpPr>
        <p:spPr>
          <a:xfrm>
            <a:off x="7317525" y="9056337"/>
            <a:ext cx="2990008" cy="2277547"/>
          </a:xfrm>
          <a:prstGeom prst="rect">
            <a:avLst/>
          </a:prstGeom>
          <a:noFill/>
        </p:spPr>
        <p:txBody>
          <a:bodyPr wrap="square" rtlCol="0">
            <a:spAutoFit/>
          </a:bodyPr>
          <a:lstStyle/>
          <a:p>
            <a:pPr algn="ctr"/>
            <a:r>
              <a:rPr lang="en-US" sz="1400" dirty="0"/>
              <a:t>Name: </a:t>
            </a:r>
            <a:r>
              <a:rPr lang="en-US" sz="1400" dirty="0" smtClean="0"/>
              <a:t>P.G.</a:t>
            </a:r>
            <a:endParaRPr lang="en-US" sz="1400" dirty="0"/>
          </a:p>
          <a:p>
            <a:pPr algn="ctr"/>
            <a:r>
              <a:rPr lang="en-US" sz="1400" dirty="0"/>
              <a:t>Age: </a:t>
            </a:r>
            <a:r>
              <a:rPr lang="en-US" sz="1400" dirty="0" smtClean="0"/>
              <a:t>59 years old</a:t>
            </a:r>
            <a:endParaRPr lang="en-US" sz="1400" dirty="0"/>
          </a:p>
          <a:p>
            <a:pPr algn="ctr"/>
            <a:r>
              <a:rPr lang="en-US" sz="1400" dirty="0"/>
              <a:t>Gender: </a:t>
            </a:r>
            <a:r>
              <a:rPr lang="en-US" sz="1400" dirty="0" smtClean="0"/>
              <a:t>Female</a:t>
            </a:r>
            <a:endParaRPr lang="en-US" sz="1400" dirty="0"/>
          </a:p>
          <a:p>
            <a:pPr algn="ctr"/>
            <a:r>
              <a:rPr lang="en-US" sz="1400" dirty="0"/>
              <a:t>DPOA: </a:t>
            </a:r>
            <a:r>
              <a:rPr lang="en-US" sz="1400" dirty="0" smtClean="0"/>
              <a:t>None</a:t>
            </a:r>
            <a:endParaRPr lang="en-US" sz="1400" dirty="0"/>
          </a:p>
          <a:p>
            <a:pPr algn="ctr"/>
            <a:r>
              <a:rPr lang="en-US" sz="1400" dirty="0"/>
              <a:t>Living Will: </a:t>
            </a:r>
            <a:r>
              <a:rPr lang="en-US" sz="1400" dirty="0" smtClean="0"/>
              <a:t>None</a:t>
            </a:r>
            <a:endParaRPr lang="en-US" sz="1400" dirty="0"/>
          </a:p>
          <a:p>
            <a:pPr algn="ctr"/>
            <a:r>
              <a:rPr lang="en-US" sz="1400" dirty="0" err="1"/>
              <a:t>Ht</a:t>
            </a:r>
            <a:r>
              <a:rPr lang="en-US" sz="1400" dirty="0" smtClean="0"/>
              <a:t>: 170 cm </a:t>
            </a:r>
            <a:endParaRPr lang="en-US" sz="1400" dirty="0"/>
          </a:p>
          <a:p>
            <a:pPr algn="ctr"/>
            <a:r>
              <a:rPr lang="en-US" sz="1400" dirty="0" err="1"/>
              <a:t>Wt</a:t>
            </a:r>
            <a:r>
              <a:rPr lang="en-US" sz="1400" dirty="0"/>
              <a:t>: </a:t>
            </a:r>
            <a:r>
              <a:rPr lang="en-US" sz="1400" dirty="0" smtClean="0"/>
              <a:t>70 Kg</a:t>
            </a:r>
            <a:endParaRPr lang="en-US" sz="1400" dirty="0"/>
          </a:p>
          <a:p>
            <a:pPr algn="ctr"/>
            <a:r>
              <a:rPr lang="en-US" sz="1400" dirty="0"/>
              <a:t>BMI: </a:t>
            </a:r>
            <a:r>
              <a:rPr lang="en-US" sz="1400" dirty="0" smtClean="0"/>
              <a:t>24.22 Kg/m2</a:t>
            </a:r>
            <a:endParaRPr lang="en-US" sz="1400" dirty="0"/>
          </a:p>
          <a:p>
            <a:pPr algn="ctr"/>
            <a:endParaRPr lang="en-US" sz="1400" dirty="0"/>
          </a:p>
          <a:p>
            <a:endParaRPr lang="en-US" sz="1600" dirty="0"/>
          </a:p>
        </p:txBody>
      </p:sp>
      <p:sp>
        <p:nvSpPr>
          <p:cNvPr id="11" name="TextBox 10"/>
          <p:cNvSpPr txBox="1"/>
          <p:nvPr/>
        </p:nvSpPr>
        <p:spPr>
          <a:xfrm>
            <a:off x="10847910" y="8678763"/>
            <a:ext cx="2850006" cy="584775"/>
          </a:xfrm>
          <a:prstGeom prst="rect">
            <a:avLst/>
          </a:prstGeom>
          <a:noFill/>
        </p:spPr>
        <p:txBody>
          <a:bodyPr wrap="square" rtlCol="0">
            <a:spAutoFit/>
          </a:bodyPr>
          <a:lstStyle/>
          <a:p>
            <a:pPr algn="ctr"/>
            <a:r>
              <a:rPr lang="en-US" sz="1600" b="1" dirty="0"/>
              <a:t>Chief </a:t>
            </a:r>
            <a:r>
              <a:rPr lang="en-US" sz="1600" b="1" dirty="0" smtClean="0"/>
              <a:t>Complaint</a:t>
            </a:r>
          </a:p>
          <a:p>
            <a:pPr algn="ctr"/>
            <a:r>
              <a:rPr lang="en-US" sz="1600" dirty="0" smtClean="0"/>
              <a:t>Oliguria</a:t>
            </a:r>
            <a:endParaRPr lang="en-US" sz="1600" dirty="0"/>
          </a:p>
        </p:txBody>
      </p:sp>
      <p:sp>
        <p:nvSpPr>
          <p:cNvPr id="12" name="TextBox 11"/>
          <p:cNvSpPr txBox="1"/>
          <p:nvPr/>
        </p:nvSpPr>
        <p:spPr>
          <a:xfrm>
            <a:off x="11161314" y="9650697"/>
            <a:ext cx="2215608" cy="1323439"/>
          </a:xfrm>
          <a:prstGeom prst="rect">
            <a:avLst/>
          </a:prstGeom>
          <a:noFill/>
        </p:spPr>
        <p:txBody>
          <a:bodyPr wrap="square" rtlCol="0">
            <a:spAutoFit/>
          </a:bodyPr>
          <a:lstStyle/>
          <a:p>
            <a:pPr algn="ctr"/>
            <a:r>
              <a:rPr lang="en-US" sz="1600" b="1" dirty="0"/>
              <a:t>Admitting/Current Diagnoses(</a:t>
            </a:r>
            <a:r>
              <a:rPr lang="en-US" sz="1600" b="1" dirty="0" err="1"/>
              <a:t>es</a:t>
            </a:r>
            <a:r>
              <a:rPr lang="en-US" sz="1600" b="1" dirty="0" smtClean="0"/>
              <a:t>):</a:t>
            </a:r>
          </a:p>
          <a:p>
            <a:pPr algn="ctr"/>
            <a:r>
              <a:rPr lang="en-US" sz="1600" dirty="0" smtClean="0"/>
              <a:t>Acute Kidney Injury superimposed on chronic kidney disease</a:t>
            </a:r>
            <a:endParaRPr lang="en-US" sz="1600" dirty="0"/>
          </a:p>
        </p:txBody>
      </p:sp>
      <p:sp>
        <p:nvSpPr>
          <p:cNvPr id="22" name="TextBox 21"/>
          <p:cNvSpPr txBox="1"/>
          <p:nvPr/>
        </p:nvSpPr>
        <p:spPr>
          <a:xfrm>
            <a:off x="1860969" y="7662446"/>
            <a:ext cx="4862196" cy="8710077"/>
          </a:xfrm>
          <a:prstGeom prst="rect">
            <a:avLst/>
          </a:prstGeom>
          <a:noFill/>
        </p:spPr>
        <p:txBody>
          <a:bodyPr wrap="square" rtlCol="0">
            <a:spAutoFit/>
          </a:bodyPr>
          <a:lstStyle/>
          <a:p>
            <a:r>
              <a:rPr lang="en-US" sz="1600" b="1" dirty="0"/>
              <a:t>Diagnostic Tests / Lab Result w/ Dates and Normal </a:t>
            </a:r>
            <a:r>
              <a:rPr lang="en-US" sz="1600" b="1" dirty="0" smtClean="0"/>
              <a:t>Ranges</a:t>
            </a:r>
          </a:p>
          <a:p>
            <a:r>
              <a:rPr lang="en-US" sz="1600" b="1" dirty="0"/>
              <a:t>UREA and ELECTROLYTES</a:t>
            </a:r>
          </a:p>
          <a:p>
            <a:r>
              <a:rPr lang="en-US" sz="1600" b="1" dirty="0"/>
              <a:t>Date </a:t>
            </a:r>
            <a:r>
              <a:rPr lang="en-US" sz="1600" dirty="0"/>
              <a:t>09/20/2018 </a:t>
            </a:r>
            <a:r>
              <a:rPr lang="en-US" sz="1600" b="1" dirty="0"/>
              <a:t>NH3</a:t>
            </a:r>
            <a:r>
              <a:rPr lang="en-US" sz="1600" dirty="0"/>
              <a:t> </a:t>
            </a:r>
            <a:r>
              <a:rPr lang="en-US" sz="1600" dirty="0" smtClean="0"/>
              <a:t>11 </a:t>
            </a:r>
            <a:r>
              <a:rPr lang="en-US" sz="1600" dirty="0"/>
              <a:t>(Low) </a:t>
            </a:r>
            <a:r>
              <a:rPr lang="en-US" sz="1600" b="1" dirty="0"/>
              <a:t>Norms</a:t>
            </a:r>
            <a:r>
              <a:rPr lang="en-US" sz="1600" dirty="0"/>
              <a:t> 15-50 </a:t>
            </a:r>
          </a:p>
          <a:p>
            <a:r>
              <a:rPr lang="en-US" sz="1600" b="1" dirty="0"/>
              <a:t>Date </a:t>
            </a:r>
            <a:r>
              <a:rPr lang="en-US" sz="1600" dirty="0"/>
              <a:t>09/20/2018 </a:t>
            </a:r>
            <a:r>
              <a:rPr lang="en-US" sz="1600" b="1" dirty="0"/>
              <a:t>Cl</a:t>
            </a:r>
            <a:r>
              <a:rPr lang="en-US" sz="1600" dirty="0"/>
              <a:t> </a:t>
            </a:r>
            <a:r>
              <a:rPr lang="en-US" sz="1600" dirty="0" smtClean="0"/>
              <a:t>69 </a:t>
            </a:r>
            <a:r>
              <a:rPr lang="en-US" sz="1600" dirty="0"/>
              <a:t>(Low) </a:t>
            </a:r>
            <a:r>
              <a:rPr lang="en-US" sz="1600" b="1" dirty="0"/>
              <a:t>Norms</a:t>
            </a:r>
            <a:r>
              <a:rPr lang="en-US" sz="1600" dirty="0"/>
              <a:t> 95-105</a:t>
            </a:r>
          </a:p>
          <a:p>
            <a:r>
              <a:rPr lang="en-US" sz="1600" b="1" dirty="0"/>
              <a:t>Date </a:t>
            </a:r>
            <a:r>
              <a:rPr lang="en-US" sz="1600" dirty="0"/>
              <a:t>09/20/2018 </a:t>
            </a:r>
            <a:r>
              <a:rPr lang="en-US" sz="1600" b="1" dirty="0"/>
              <a:t>BUN</a:t>
            </a:r>
            <a:r>
              <a:rPr lang="en-US" sz="1600" dirty="0"/>
              <a:t> </a:t>
            </a:r>
            <a:r>
              <a:rPr lang="en-US" sz="1600" dirty="0" smtClean="0"/>
              <a:t>85.4 </a:t>
            </a:r>
            <a:r>
              <a:rPr lang="en-US" sz="1600" dirty="0"/>
              <a:t>(High) </a:t>
            </a:r>
            <a:r>
              <a:rPr lang="en-US" sz="1600" b="1" dirty="0"/>
              <a:t>Norms</a:t>
            </a:r>
            <a:r>
              <a:rPr lang="en-US" sz="1600" dirty="0"/>
              <a:t> 8-21</a:t>
            </a:r>
          </a:p>
          <a:p>
            <a:r>
              <a:rPr lang="en-US" sz="1600" b="1" dirty="0"/>
              <a:t>Date </a:t>
            </a:r>
            <a:r>
              <a:rPr lang="en-US" sz="1600" dirty="0"/>
              <a:t>09/20/2018 </a:t>
            </a:r>
            <a:r>
              <a:rPr lang="en-US" sz="1600" b="1" dirty="0"/>
              <a:t>Ca</a:t>
            </a:r>
            <a:r>
              <a:rPr lang="en-US" sz="1600" dirty="0"/>
              <a:t> </a:t>
            </a:r>
            <a:r>
              <a:rPr lang="en-US" sz="1600" dirty="0" smtClean="0"/>
              <a:t>1.7 </a:t>
            </a:r>
            <a:r>
              <a:rPr lang="en-US" sz="1600" dirty="0"/>
              <a:t>(Low) </a:t>
            </a:r>
            <a:r>
              <a:rPr lang="en-US" sz="1600" b="1" dirty="0"/>
              <a:t>Norms</a:t>
            </a:r>
            <a:r>
              <a:rPr lang="en-US" sz="1600" dirty="0"/>
              <a:t> 2-2.6</a:t>
            </a:r>
          </a:p>
          <a:p>
            <a:r>
              <a:rPr lang="en-US" sz="1600" b="1" dirty="0"/>
              <a:t>Date </a:t>
            </a:r>
            <a:r>
              <a:rPr lang="en-US" sz="1600" dirty="0"/>
              <a:t>09/20/2018 </a:t>
            </a:r>
            <a:r>
              <a:rPr lang="en-US" sz="1600" b="1" dirty="0"/>
              <a:t>K</a:t>
            </a:r>
            <a:r>
              <a:rPr lang="en-US" sz="1600" dirty="0"/>
              <a:t> </a:t>
            </a:r>
            <a:r>
              <a:rPr lang="en-US" sz="1600" dirty="0" smtClean="0"/>
              <a:t>6.2 </a:t>
            </a:r>
            <a:r>
              <a:rPr lang="en-US" sz="1600" dirty="0"/>
              <a:t>(High) </a:t>
            </a:r>
            <a:r>
              <a:rPr lang="en-US" sz="1600" b="1" dirty="0"/>
              <a:t>Norms</a:t>
            </a:r>
            <a:r>
              <a:rPr lang="en-US" sz="1600" dirty="0"/>
              <a:t> 3.5-5</a:t>
            </a:r>
          </a:p>
          <a:p>
            <a:r>
              <a:rPr lang="en-US" sz="1600" b="1" dirty="0"/>
              <a:t>Date </a:t>
            </a:r>
            <a:r>
              <a:rPr lang="en-US" sz="1600" dirty="0"/>
              <a:t>09/20/2018 </a:t>
            </a:r>
            <a:r>
              <a:rPr lang="en-US" sz="1600" b="1" dirty="0"/>
              <a:t>HCO3</a:t>
            </a:r>
            <a:r>
              <a:rPr lang="en-US" sz="1600" dirty="0"/>
              <a:t> </a:t>
            </a:r>
            <a:r>
              <a:rPr lang="en-US" sz="1600" dirty="0" smtClean="0"/>
              <a:t>18 </a:t>
            </a:r>
            <a:r>
              <a:rPr lang="en-US" sz="1600" dirty="0"/>
              <a:t>(Low) </a:t>
            </a:r>
            <a:r>
              <a:rPr lang="en-US" sz="1600" b="1" dirty="0"/>
              <a:t>Norms</a:t>
            </a:r>
            <a:r>
              <a:rPr lang="en-US" sz="1600" dirty="0"/>
              <a:t> 23-30</a:t>
            </a:r>
          </a:p>
          <a:p>
            <a:r>
              <a:rPr lang="en-US" sz="1600" b="1" dirty="0"/>
              <a:t>Date </a:t>
            </a:r>
            <a:r>
              <a:rPr lang="en-US" sz="1600" dirty="0"/>
              <a:t>09/20/2018 </a:t>
            </a:r>
            <a:r>
              <a:rPr lang="en-US" sz="1600" b="1" dirty="0"/>
              <a:t>PO4</a:t>
            </a:r>
            <a:r>
              <a:rPr lang="en-US" sz="1600" dirty="0"/>
              <a:t> </a:t>
            </a:r>
            <a:r>
              <a:rPr lang="en-US" sz="1600" dirty="0" smtClean="0"/>
              <a:t>2.9 </a:t>
            </a:r>
            <a:r>
              <a:rPr lang="en-US" sz="1600" dirty="0"/>
              <a:t>(High) </a:t>
            </a:r>
            <a:r>
              <a:rPr lang="en-US" sz="1600" b="1" dirty="0"/>
              <a:t>Norms</a:t>
            </a:r>
            <a:r>
              <a:rPr lang="en-US" sz="1600" dirty="0"/>
              <a:t> 0.8-1.5</a:t>
            </a:r>
          </a:p>
          <a:p>
            <a:r>
              <a:rPr lang="en-US" sz="1600" b="1" dirty="0"/>
              <a:t>Date </a:t>
            </a:r>
            <a:r>
              <a:rPr lang="en-US" sz="1600" dirty="0"/>
              <a:t>09/20/2018 </a:t>
            </a:r>
            <a:r>
              <a:rPr lang="en-US" sz="1600" b="1" dirty="0"/>
              <a:t>Na</a:t>
            </a:r>
            <a:r>
              <a:rPr lang="en-US" sz="1600" dirty="0"/>
              <a:t> </a:t>
            </a:r>
            <a:r>
              <a:rPr lang="en-US" sz="1600" dirty="0" smtClean="0"/>
              <a:t>111 </a:t>
            </a:r>
            <a:r>
              <a:rPr lang="en-US" sz="1600" dirty="0"/>
              <a:t>(Low) </a:t>
            </a:r>
            <a:r>
              <a:rPr lang="en-US" sz="1600" b="1" dirty="0"/>
              <a:t>Norms</a:t>
            </a:r>
            <a:r>
              <a:rPr lang="en-US" sz="1600" dirty="0"/>
              <a:t> 135-145</a:t>
            </a:r>
          </a:p>
          <a:p>
            <a:endParaRPr lang="en-US" sz="1600" dirty="0"/>
          </a:p>
          <a:p>
            <a:r>
              <a:rPr lang="en-US" sz="1600" b="1" dirty="0"/>
              <a:t>GFR</a:t>
            </a:r>
          </a:p>
          <a:p>
            <a:r>
              <a:rPr lang="en-US" sz="1600" b="1" dirty="0"/>
              <a:t>Date </a:t>
            </a:r>
            <a:r>
              <a:rPr lang="en-US" sz="1600" dirty="0"/>
              <a:t>09/20/2018 </a:t>
            </a:r>
            <a:r>
              <a:rPr lang="en-US" sz="1600" b="1" dirty="0"/>
              <a:t>GFR</a:t>
            </a:r>
            <a:r>
              <a:rPr lang="en-US" sz="1600" dirty="0"/>
              <a:t> </a:t>
            </a:r>
            <a:r>
              <a:rPr lang="en-US" sz="1600" dirty="0" smtClean="0"/>
              <a:t>29 </a:t>
            </a:r>
            <a:r>
              <a:rPr lang="en-US" sz="1600" dirty="0"/>
              <a:t>(Low) </a:t>
            </a:r>
            <a:r>
              <a:rPr lang="en-US" sz="1600" b="1" dirty="0"/>
              <a:t>Norms</a:t>
            </a:r>
            <a:r>
              <a:rPr lang="en-US" sz="1600" dirty="0"/>
              <a:t> &gt;90</a:t>
            </a:r>
          </a:p>
          <a:p>
            <a:endParaRPr lang="en-US" sz="1600" dirty="0"/>
          </a:p>
          <a:p>
            <a:r>
              <a:rPr lang="en-US" sz="1600" b="1" dirty="0" smtClean="0"/>
              <a:t>Serum Creatinine</a:t>
            </a:r>
            <a:endParaRPr lang="en-US" sz="1600" b="1" dirty="0"/>
          </a:p>
          <a:p>
            <a:r>
              <a:rPr lang="en-US" sz="1600" b="1" dirty="0"/>
              <a:t>Date </a:t>
            </a:r>
            <a:r>
              <a:rPr lang="en-US" sz="1600" dirty="0"/>
              <a:t>09/20/2018 </a:t>
            </a:r>
            <a:r>
              <a:rPr lang="en-US" sz="1600" b="1" dirty="0"/>
              <a:t>Cr</a:t>
            </a:r>
            <a:r>
              <a:rPr lang="en-US" sz="1600" dirty="0"/>
              <a:t> </a:t>
            </a:r>
            <a:r>
              <a:rPr lang="en-US" sz="1600" dirty="0" smtClean="0"/>
              <a:t>4.2 </a:t>
            </a:r>
            <a:r>
              <a:rPr lang="en-US" sz="1600" dirty="0"/>
              <a:t>(High) </a:t>
            </a:r>
            <a:r>
              <a:rPr lang="en-US" sz="1600" b="1" dirty="0"/>
              <a:t>Norms </a:t>
            </a:r>
            <a:r>
              <a:rPr lang="en-US" sz="1600" dirty="0" smtClean="0"/>
              <a:t>0.8-1.3</a:t>
            </a:r>
          </a:p>
          <a:p>
            <a:r>
              <a:rPr lang="en-US" sz="1600" b="1" dirty="0" err="1" smtClean="0"/>
              <a:t>BUN:Cr</a:t>
            </a:r>
            <a:r>
              <a:rPr lang="en-US" sz="1600" b="1" dirty="0" smtClean="0"/>
              <a:t> Ratio</a:t>
            </a:r>
          </a:p>
          <a:p>
            <a:r>
              <a:rPr lang="en-US" sz="1600" b="1" dirty="0"/>
              <a:t>Date </a:t>
            </a:r>
            <a:r>
              <a:rPr lang="en-US" sz="1600" dirty="0" smtClean="0"/>
              <a:t>09/20/2018 </a:t>
            </a:r>
            <a:r>
              <a:rPr lang="en-US" sz="1600" b="1" dirty="0" smtClean="0"/>
              <a:t>20.33: 1 </a:t>
            </a:r>
            <a:r>
              <a:rPr lang="en-US" sz="1600" dirty="0" smtClean="0"/>
              <a:t>(High) </a:t>
            </a:r>
            <a:r>
              <a:rPr lang="en-US" sz="1600" b="1" dirty="0" smtClean="0"/>
              <a:t>Norms </a:t>
            </a:r>
            <a:r>
              <a:rPr lang="en-US" sz="1600" dirty="0" smtClean="0"/>
              <a:t>10: 1</a:t>
            </a:r>
            <a:endParaRPr lang="en-US" sz="1600" dirty="0"/>
          </a:p>
          <a:p>
            <a:endParaRPr lang="en-US" sz="1600" dirty="0"/>
          </a:p>
          <a:p>
            <a:r>
              <a:rPr lang="en-US" sz="1600" b="1" dirty="0" smtClean="0"/>
              <a:t>URINE Microscopy</a:t>
            </a:r>
            <a:endParaRPr lang="en-US" sz="1600" b="1" dirty="0"/>
          </a:p>
          <a:p>
            <a:r>
              <a:rPr lang="en-US" sz="1600" b="1" dirty="0"/>
              <a:t>Date </a:t>
            </a:r>
            <a:r>
              <a:rPr lang="en-US" sz="1600" dirty="0" smtClean="0"/>
              <a:t>09/20/2018 </a:t>
            </a:r>
            <a:r>
              <a:rPr lang="en-US" sz="1600" b="1" dirty="0" smtClean="0"/>
              <a:t>Brown casts </a:t>
            </a:r>
            <a:endParaRPr lang="en-US" sz="1600" dirty="0" smtClean="0"/>
          </a:p>
          <a:p>
            <a:endParaRPr lang="en-US" sz="1600" dirty="0"/>
          </a:p>
          <a:p>
            <a:r>
              <a:rPr lang="en-US" sz="1600" b="1" dirty="0" smtClean="0"/>
              <a:t>Urine Output</a:t>
            </a:r>
          </a:p>
          <a:p>
            <a:r>
              <a:rPr lang="en-US" sz="1600" b="1" dirty="0"/>
              <a:t>Date </a:t>
            </a:r>
            <a:r>
              <a:rPr lang="en-US" sz="1600" dirty="0" smtClean="0"/>
              <a:t>09/20/2018 14 ml/h </a:t>
            </a:r>
            <a:r>
              <a:rPr lang="en-US" sz="1600" b="1" dirty="0" smtClean="0"/>
              <a:t>Norms </a:t>
            </a:r>
            <a:r>
              <a:rPr lang="en-US" sz="1600" dirty="0" smtClean="0"/>
              <a:t>&gt;35 ml/h</a:t>
            </a:r>
            <a:endParaRPr lang="en-US" sz="1600" dirty="0"/>
          </a:p>
          <a:p>
            <a:endParaRPr lang="en-US" sz="1600" b="1" dirty="0"/>
          </a:p>
          <a:p>
            <a:r>
              <a:rPr lang="en-US" sz="1600" b="1" dirty="0"/>
              <a:t>CBC</a:t>
            </a:r>
          </a:p>
          <a:p>
            <a:r>
              <a:rPr lang="en-US" sz="1600" b="1" dirty="0"/>
              <a:t>Date </a:t>
            </a:r>
            <a:r>
              <a:rPr lang="en-US" sz="1600" dirty="0"/>
              <a:t>09/20/2018 </a:t>
            </a:r>
            <a:r>
              <a:rPr lang="en-US" sz="1600" b="1" dirty="0"/>
              <a:t>WBC</a:t>
            </a:r>
            <a:r>
              <a:rPr lang="en-US" sz="1600" dirty="0"/>
              <a:t> </a:t>
            </a:r>
            <a:r>
              <a:rPr lang="en-US" sz="1600" dirty="0" smtClean="0"/>
              <a:t>8.2 </a:t>
            </a:r>
            <a:r>
              <a:rPr lang="en-US" sz="1600" dirty="0"/>
              <a:t>(Normal) </a:t>
            </a:r>
            <a:r>
              <a:rPr lang="en-US" sz="1600" b="1" dirty="0"/>
              <a:t>Norms</a:t>
            </a:r>
            <a:r>
              <a:rPr lang="en-US" sz="1600" dirty="0"/>
              <a:t> 4-11</a:t>
            </a:r>
          </a:p>
          <a:p>
            <a:r>
              <a:rPr lang="en-US" sz="1600" b="1" dirty="0"/>
              <a:t>Date</a:t>
            </a:r>
            <a:r>
              <a:rPr lang="en-US" sz="1600" dirty="0"/>
              <a:t> 09/20/2018 </a:t>
            </a:r>
            <a:r>
              <a:rPr lang="en-US" sz="1600" b="1" dirty="0"/>
              <a:t>RBC</a:t>
            </a:r>
            <a:r>
              <a:rPr lang="en-US" sz="1600" dirty="0"/>
              <a:t> 7</a:t>
            </a:r>
            <a:r>
              <a:rPr lang="en-US" sz="1600" dirty="0" smtClean="0"/>
              <a:t>.3 </a:t>
            </a:r>
            <a:r>
              <a:rPr lang="en-US" sz="1600" dirty="0"/>
              <a:t>(Low) </a:t>
            </a:r>
            <a:r>
              <a:rPr lang="en-US" sz="1600" b="1" dirty="0"/>
              <a:t>Norms</a:t>
            </a:r>
            <a:r>
              <a:rPr lang="en-US" sz="1600" dirty="0"/>
              <a:t> </a:t>
            </a:r>
            <a:r>
              <a:rPr lang="en-US" sz="1600" dirty="0" smtClean="0"/>
              <a:t>12-18</a:t>
            </a:r>
            <a:endParaRPr lang="en-US" sz="1600" dirty="0"/>
          </a:p>
          <a:p>
            <a:r>
              <a:rPr lang="en-US" sz="1600" b="1" dirty="0"/>
              <a:t>Date</a:t>
            </a:r>
            <a:r>
              <a:rPr lang="en-US" sz="1600" dirty="0"/>
              <a:t> 09/20/2018 </a:t>
            </a:r>
            <a:r>
              <a:rPr lang="en-US" sz="1600" b="1" dirty="0" err="1"/>
              <a:t>Hgb</a:t>
            </a:r>
            <a:r>
              <a:rPr lang="en-US" sz="1600" dirty="0"/>
              <a:t> </a:t>
            </a:r>
            <a:r>
              <a:rPr lang="en-US" sz="1600" dirty="0" smtClean="0"/>
              <a:t>11.2 </a:t>
            </a:r>
            <a:r>
              <a:rPr lang="en-US" sz="1600" dirty="0"/>
              <a:t>(Low) </a:t>
            </a:r>
            <a:r>
              <a:rPr lang="en-US" sz="1600" b="1" dirty="0"/>
              <a:t>Norms</a:t>
            </a:r>
            <a:r>
              <a:rPr lang="en-US" sz="1600" dirty="0"/>
              <a:t> 13-20</a:t>
            </a:r>
          </a:p>
          <a:p>
            <a:r>
              <a:rPr lang="en-US" sz="1600" b="1" dirty="0"/>
              <a:t>Date</a:t>
            </a:r>
            <a:r>
              <a:rPr lang="en-US" sz="1600" dirty="0"/>
              <a:t> 09/20/2018 </a:t>
            </a:r>
            <a:r>
              <a:rPr lang="en-US" sz="1600" b="1" dirty="0" err="1"/>
              <a:t>Hct</a:t>
            </a:r>
            <a:r>
              <a:rPr lang="en-US" sz="1600" dirty="0"/>
              <a:t> </a:t>
            </a:r>
            <a:r>
              <a:rPr lang="en-US" sz="1600" dirty="0" smtClean="0"/>
              <a:t>37.3 </a:t>
            </a:r>
            <a:r>
              <a:rPr lang="en-US" sz="1600" dirty="0"/>
              <a:t>(low) </a:t>
            </a:r>
            <a:r>
              <a:rPr lang="en-US" sz="1600" b="1" dirty="0"/>
              <a:t>Norms</a:t>
            </a:r>
            <a:r>
              <a:rPr lang="en-US" sz="1600" dirty="0"/>
              <a:t> 45-47</a:t>
            </a:r>
          </a:p>
          <a:p>
            <a:r>
              <a:rPr lang="en-US" sz="1600" b="1" dirty="0"/>
              <a:t>Date</a:t>
            </a:r>
            <a:r>
              <a:rPr lang="en-US" sz="1600" dirty="0"/>
              <a:t>  09/20/2018 </a:t>
            </a:r>
            <a:r>
              <a:rPr lang="en-US" sz="1600" b="1" dirty="0"/>
              <a:t>MCV</a:t>
            </a:r>
            <a:r>
              <a:rPr lang="en-US" sz="1600" dirty="0"/>
              <a:t> </a:t>
            </a:r>
            <a:r>
              <a:rPr lang="en-US" sz="1600" dirty="0" smtClean="0"/>
              <a:t>71 </a:t>
            </a:r>
            <a:r>
              <a:rPr lang="en-US" sz="1600" dirty="0"/>
              <a:t>(low) </a:t>
            </a:r>
            <a:r>
              <a:rPr lang="en-US" sz="1600" b="1" dirty="0"/>
              <a:t>Norms</a:t>
            </a:r>
            <a:r>
              <a:rPr lang="en-US" sz="1600" dirty="0"/>
              <a:t> 76-96</a:t>
            </a:r>
          </a:p>
          <a:p>
            <a:r>
              <a:rPr lang="en-US" sz="1600" b="1" dirty="0"/>
              <a:t>Date</a:t>
            </a:r>
            <a:r>
              <a:rPr lang="en-US" sz="1600" dirty="0"/>
              <a:t> 09/20/2018 </a:t>
            </a:r>
            <a:r>
              <a:rPr lang="en-US" sz="1600" b="1" dirty="0"/>
              <a:t>MCH</a:t>
            </a:r>
            <a:r>
              <a:rPr lang="en-US" sz="1600" dirty="0"/>
              <a:t> </a:t>
            </a:r>
            <a:r>
              <a:rPr lang="en-US" sz="1600" dirty="0" smtClean="0"/>
              <a:t>30.3 </a:t>
            </a:r>
            <a:r>
              <a:rPr lang="en-US" sz="1600" dirty="0"/>
              <a:t>(Normal) </a:t>
            </a:r>
            <a:r>
              <a:rPr lang="en-US" sz="1600" b="1" dirty="0"/>
              <a:t>Norms</a:t>
            </a:r>
            <a:r>
              <a:rPr lang="en-US" sz="1600" dirty="0"/>
              <a:t> 29-32</a:t>
            </a:r>
          </a:p>
          <a:p>
            <a:r>
              <a:rPr lang="en-US" sz="1600" b="1" dirty="0"/>
              <a:t>Date</a:t>
            </a:r>
            <a:r>
              <a:rPr lang="en-US" sz="1600" dirty="0"/>
              <a:t> 09/20/2018 </a:t>
            </a:r>
            <a:r>
              <a:rPr lang="en-US" sz="1600" b="1" dirty="0"/>
              <a:t>PLT</a:t>
            </a:r>
            <a:r>
              <a:rPr lang="en-US" sz="1600" dirty="0"/>
              <a:t> </a:t>
            </a:r>
            <a:r>
              <a:rPr lang="en-US" sz="1600" dirty="0" smtClean="0"/>
              <a:t>172 </a:t>
            </a:r>
            <a:r>
              <a:rPr lang="en-US" sz="1600" dirty="0"/>
              <a:t>(Normal) </a:t>
            </a:r>
            <a:r>
              <a:rPr lang="en-US" sz="1600" b="1" dirty="0"/>
              <a:t>Norms</a:t>
            </a:r>
            <a:r>
              <a:rPr lang="en-US" sz="1600" dirty="0"/>
              <a:t> 150-450 </a:t>
            </a:r>
          </a:p>
          <a:p>
            <a:endParaRPr lang="en-US" sz="1600" b="1" dirty="0"/>
          </a:p>
        </p:txBody>
      </p:sp>
      <p:sp>
        <p:nvSpPr>
          <p:cNvPr id="24" name="TextBox 23"/>
          <p:cNvSpPr txBox="1"/>
          <p:nvPr/>
        </p:nvSpPr>
        <p:spPr>
          <a:xfrm>
            <a:off x="7472082" y="11726938"/>
            <a:ext cx="6225834" cy="2492990"/>
          </a:xfrm>
          <a:prstGeom prst="rect">
            <a:avLst/>
          </a:prstGeom>
          <a:noFill/>
        </p:spPr>
        <p:txBody>
          <a:bodyPr wrap="square" rtlCol="0">
            <a:spAutoFit/>
          </a:bodyPr>
          <a:lstStyle/>
          <a:p>
            <a:r>
              <a:rPr lang="en-US" sz="1400" b="1" dirty="0"/>
              <a:t>Plan of Care</a:t>
            </a:r>
            <a:r>
              <a:rPr lang="en-US" sz="1400" b="1" dirty="0" smtClean="0"/>
              <a:t>:</a:t>
            </a:r>
          </a:p>
          <a:p>
            <a:pPr marL="285750" indent="-285750">
              <a:buFont typeface="Wingdings" panose="05000000000000000000" pitchFamily="2" charset="2"/>
              <a:buChar char="v"/>
            </a:pPr>
            <a:r>
              <a:rPr lang="en-US" sz="1400" dirty="0" smtClean="0"/>
              <a:t>Maintain fluid integrity</a:t>
            </a:r>
          </a:p>
          <a:p>
            <a:pPr marL="285750" indent="-285750">
              <a:buFont typeface="Wingdings" panose="05000000000000000000" pitchFamily="2" charset="2"/>
              <a:buChar char="v"/>
            </a:pPr>
            <a:r>
              <a:rPr lang="en-US" sz="1400" dirty="0" smtClean="0"/>
              <a:t>Renal replacement therapy is indicated in this patient due to extreme oliguria</a:t>
            </a:r>
          </a:p>
          <a:p>
            <a:pPr marL="285750" indent="-285750">
              <a:buFont typeface="Wingdings" panose="05000000000000000000" pitchFamily="2" charset="2"/>
              <a:buChar char="v"/>
            </a:pPr>
            <a:r>
              <a:rPr lang="en-US" sz="1400" dirty="0" smtClean="0"/>
              <a:t>Manage hyperkalemia by giving intravenous calcium gluconate</a:t>
            </a:r>
          </a:p>
          <a:p>
            <a:pPr marL="285750" indent="-285750">
              <a:buFont typeface="Wingdings" panose="05000000000000000000" pitchFamily="2" charset="2"/>
              <a:buChar char="v"/>
            </a:pPr>
            <a:r>
              <a:rPr lang="en-US" sz="1400" dirty="0" smtClean="0"/>
              <a:t>Correct acidosis by giving bicarbonate</a:t>
            </a:r>
          </a:p>
          <a:p>
            <a:pPr marL="285750" indent="-285750">
              <a:buFont typeface="Wingdings" panose="05000000000000000000" pitchFamily="2" charset="2"/>
              <a:buChar char="v"/>
            </a:pPr>
            <a:r>
              <a:rPr lang="en-US" sz="1400" dirty="0" smtClean="0"/>
              <a:t>Correct the anemia by giving iron </a:t>
            </a:r>
          </a:p>
          <a:p>
            <a:pPr marL="285750" indent="-285750">
              <a:buFont typeface="Wingdings" panose="05000000000000000000" pitchFamily="2" charset="2"/>
              <a:buChar char="v"/>
            </a:pPr>
            <a:r>
              <a:rPr lang="en-US" sz="1400" dirty="0" smtClean="0"/>
              <a:t>Stop nephrotoxic medications like ACE inhibitors in this case-</a:t>
            </a:r>
            <a:r>
              <a:rPr lang="en-US" sz="1400" dirty="0" err="1" smtClean="0"/>
              <a:t>enalapril</a:t>
            </a:r>
            <a:r>
              <a:rPr lang="en-US" sz="1400" dirty="0" smtClean="0"/>
              <a:t> and replace it with a suitable drug.</a:t>
            </a:r>
          </a:p>
          <a:p>
            <a:pPr marL="285750" indent="-285750">
              <a:buFont typeface="Wingdings" panose="05000000000000000000" pitchFamily="2" charset="2"/>
              <a:buChar char="v"/>
            </a:pPr>
            <a:r>
              <a:rPr lang="en-US" sz="1400" dirty="0" smtClean="0"/>
              <a:t>Consult the nephrology team</a:t>
            </a:r>
          </a:p>
          <a:p>
            <a:pPr marL="285750" indent="-285750">
              <a:buFont typeface="Wingdings" panose="05000000000000000000" pitchFamily="2" charset="2"/>
              <a:buChar char="v"/>
            </a:pPr>
            <a:endParaRPr lang="en-US" sz="1400" dirty="0"/>
          </a:p>
          <a:p>
            <a:pPr marL="285750" indent="-285750">
              <a:buFont typeface="Arial" panose="020B0604020202020204" pitchFamily="34" charset="0"/>
              <a:buChar char="•"/>
            </a:pPr>
            <a:endParaRPr lang="en-US" sz="1600" dirty="0"/>
          </a:p>
        </p:txBody>
      </p:sp>
      <p:sp>
        <p:nvSpPr>
          <p:cNvPr id="25" name="TextBox 24"/>
          <p:cNvSpPr txBox="1"/>
          <p:nvPr/>
        </p:nvSpPr>
        <p:spPr>
          <a:xfrm>
            <a:off x="7924800" y="12374880"/>
            <a:ext cx="184731" cy="610936"/>
          </a:xfrm>
          <a:prstGeom prst="rect">
            <a:avLst/>
          </a:prstGeom>
          <a:noFill/>
        </p:spPr>
        <p:txBody>
          <a:bodyPr wrap="none" rtlCol="0">
            <a:spAutoFit/>
          </a:bodyPr>
          <a:lstStyle/>
          <a:p>
            <a:endParaRPr lang="en-US" dirty="0"/>
          </a:p>
        </p:txBody>
      </p:sp>
      <p:sp>
        <p:nvSpPr>
          <p:cNvPr id="26" name="TextBox 25"/>
          <p:cNvSpPr txBox="1"/>
          <p:nvPr/>
        </p:nvSpPr>
        <p:spPr>
          <a:xfrm>
            <a:off x="15849600" y="9509760"/>
            <a:ext cx="184731" cy="610936"/>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56982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15407640" y="8485138"/>
            <a:ext cx="3745513" cy="29153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5769003" y="4484076"/>
            <a:ext cx="3341077" cy="3299926"/>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5788601" y="738553"/>
            <a:ext cx="3364552" cy="330590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exagon 3"/>
          <p:cNvSpPr/>
          <p:nvPr/>
        </p:nvSpPr>
        <p:spPr>
          <a:xfrm>
            <a:off x="4781411"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p:cNvSpPr/>
          <p:nvPr/>
        </p:nvSpPr>
        <p:spPr>
          <a:xfrm>
            <a:off x="685802" y="11846043"/>
            <a:ext cx="3536003" cy="3076935"/>
          </a:xfrm>
          <a:prstGeom prst="triangle">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606068" y="11846044"/>
            <a:ext cx="3725342" cy="3076935"/>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85802" y="4516440"/>
            <a:ext cx="3380360" cy="3267562"/>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685802" y="738553"/>
            <a:ext cx="3380360" cy="330590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Hexagon 28"/>
          <p:cNvSpPr/>
          <p:nvPr/>
        </p:nvSpPr>
        <p:spPr>
          <a:xfrm>
            <a:off x="4781410" y="3112851"/>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Hexagon 29"/>
          <p:cNvSpPr/>
          <p:nvPr/>
        </p:nvSpPr>
        <p:spPr>
          <a:xfrm>
            <a:off x="4781409"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Hexagon 30"/>
          <p:cNvSpPr/>
          <p:nvPr/>
        </p:nvSpPr>
        <p:spPr>
          <a:xfrm>
            <a:off x="7336960"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Hexagon 31"/>
          <p:cNvSpPr/>
          <p:nvPr/>
        </p:nvSpPr>
        <p:spPr>
          <a:xfrm>
            <a:off x="7286924" y="3112851"/>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Hexagon 32"/>
          <p:cNvSpPr/>
          <p:nvPr/>
        </p:nvSpPr>
        <p:spPr>
          <a:xfrm>
            <a:off x="7336959"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Hexagon 33"/>
          <p:cNvSpPr/>
          <p:nvPr/>
        </p:nvSpPr>
        <p:spPr>
          <a:xfrm>
            <a:off x="9892510"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Hexagon 34"/>
          <p:cNvSpPr/>
          <p:nvPr/>
        </p:nvSpPr>
        <p:spPr>
          <a:xfrm>
            <a:off x="9892507"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Hexagon 35"/>
          <p:cNvSpPr/>
          <p:nvPr/>
        </p:nvSpPr>
        <p:spPr>
          <a:xfrm>
            <a:off x="9892508" y="3111230"/>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Hexagon 36"/>
          <p:cNvSpPr/>
          <p:nvPr/>
        </p:nvSpPr>
        <p:spPr>
          <a:xfrm>
            <a:off x="12498092"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Hexagon 37"/>
          <p:cNvSpPr/>
          <p:nvPr/>
        </p:nvSpPr>
        <p:spPr>
          <a:xfrm>
            <a:off x="12498092" y="3111230"/>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Hexagon 38"/>
          <p:cNvSpPr/>
          <p:nvPr/>
        </p:nvSpPr>
        <p:spPr>
          <a:xfrm>
            <a:off x="12498092"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913327" y="736932"/>
            <a:ext cx="2291718" cy="2308324"/>
          </a:xfrm>
          <a:prstGeom prst="rect">
            <a:avLst/>
          </a:prstGeom>
          <a:noFill/>
        </p:spPr>
        <p:txBody>
          <a:bodyPr wrap="none" rtlCol="0">
            <a:spAutoFit/>
          </a:bodyPr>
          <a:lstStyle/>
          <a:p>
            <a:pPr algn="ctr"/>
            <a:r>
              <a:rPr lang="en-US" sz="1600" b="1" dirty="0"/>
              <a:t>Vital </a:t>
            </a:r>
            <a:r>
              <a:rPr lang="en-US" sz="1600" b="1" dirty="0" smtClean="0"/>
              <a:t>Signs</a:t>
            </a:r>
          </a:p>
          <a:p>
            <a:pPr algn="ctr"/>
            <a:r>
              <a:rPr lang="en-US" sz="1600" dirty="0"/>
              <a:t>Blood Pressure</a:t>
            </a:r>
          </a:p>
          <a:p>
            <a:pPr algn="ctr"/>
            <a:r>
              <a:rPr lang="en-US" sz="1600" dirty="0" smtClean="0"/>
              <a:t>156/88</a:t>
            </a:r>
            <a:endParaRPr lang="en-US" sz="1600" dirty="0"/>
          </a:p>
          <a:p>
            <a:pPr algn="ctr"/>
            <a:r>
              <a:rPr lang="en-US" sz="1600" dirty="0"/>
              <a:t>Pulse rate </a:t>
            </a:r>
            <a:r>
              <a:rPr lang="en-US" sz="1600" dirty="0" smtClean="0"/>
              <a:t>75 </a:t>
            </a:r>
            <a:r>
              <a:rPr lang="en-US" sz="1600" dirty="0"/>
              <a:t>breaths</a:t>
            </a:r>
          </a:p>
          <a:p>
            <a:pPr algn="ctr"/>
            <a:r>
              <a:rPr lang="en-US" sz="1600" dirty="0"/>
              <a:t>Per minute</a:t>
            </a:r>
          </a:p>
          <a:p>
            <a:pPr algn="ctr"/>
            <a:r>
              <a:rPr lang="en-US" sz="1600" dirty="0"/>
              <a:t>Respiratory Rate </a:t>
            </a:r>
            <a:r>
              <a:rPr lang="en-US" sz="1600" dirty="0" smtClean="0"/>
              <a:t>17</a:t>
            </a:r>
            <a:endParaRPr lang="en-US" sz="1600" dirty="0"/>
          </a:p>
          <a:p>
            <a:pPr algn="ctr"/>
            <a:r>
              <a:rPr lang="en-US" sz="1600" dirty="0"/>
              <a:t>Temperature </a:t>
            </a:r>
            <a:r>
              <a:rPr lang="en-US" sz="1600" dirty="0" smtClean="0"/>
              <a:t>37.3 </a:t>
            </a:r>
            <a:r>
              <a:rPr lang="en-US" sz="1600" dirty="0"/>
              <a:t>degree</a:t>
            </a:r>
          </a:p>
          <a:p>
            <a:pPr algn="ctr"/>
            <a:r>
              <a:rPr lang="en-US" sz="1600" dirty="0"/>
              <a:t>Centigrade</a:t>
            </a:r>
          </a:p>
          <a:p>
            <a:pPr algn="ctr"/>
            <a:endParaRPr lang="en-US" sz="1600" b="1" dirty="0"/>
          </a:p>
        </p:txBody>
      </p:sp>
      <p:sp>
        <p:nvSpPr>
          <p:cNvPr id="40" name="TextBox 39"/>
          <p:cNvSpPr txBox="1"/>
          <p:nvPr/>
        </p:nvSpPr>
        <p:spPr>
          <a:xfrm>
            <a:off x="7558891" y="745524"/>
            <a:ext cx="2101361" cy="2308324"/>
          </a:xfrm>
          <a:prstGeom prst="rect">
            <a:avLst/>
          </a:prstGeom>
          <a:noFill/>
        </p:spPr>
        <p:txBody>
          <a:bodyPr wrap="square" rtlCol="0">
            <a:spAutoFit/>
          </a:bodyPr>
          <a:lstStyle/>
          <a:p>
            <a:pPr algn="ctr"/>
            <a:r>
              <a:rPr lang="en-US" sz="1600" b="1" dirty="0" smtClean="0"/>
              <a:t>Neurological</a:t>
            </a:r>
          </a:p>
          <a:p>
            <a:pPr algn="ctr"/>
            <a:r>
              <a:rPr lang="en-US" sz="1600" dirty="0"/>
              <a:t>No observable neurologic</a:t>
            </a:r>
          </a:p>
          <a:p>
            <a:pPr algn="ctr"/>
            <a:r>
              <a:rPr lang="en-US" sz="1600" dirty="0"/>
              <a:t>abnormalities</a:t>
            </a:r>
          </a:p>
          <a:p>
            <a:pPr algn="ctr"/>
            <a:r>
              <a:rPr lang="en-US" sz="1600" dirty="0"/>
              <a:t>Patient </a:t>
            </a:r>
            <a:r>
              <a:rPr lang="en-US" sz="1600" dirty="0" smtClean="0"/>
              <a:t>is oriented </a:t>
            </a:r>
            <a:r>
              <a:rPr lang="en-US" sz="1600" dirty="0"/>
              <a:t>in time, place and person</a:t>
            </a:r>
          </a:p>
          <a:p>
            <a:pPr algn="ctr"/>
            <a:r>
              <a:rPr lang="en-US" sz="1600" dirty="0"/>
              <a:t>Pupillary </a:t>
            </a:r>
            <a:r>
              <a:rPr lang="en-US" sz="1600" dirty="0" smtClean="0"/>
              <a:t>reflexes are </a:t>
            </a:r>
            <a:endParaRPr lang="en-US" sz="1600" dirty="0"/>
          </a:p>
          <a:p>
            <a:pPr algn="ctr"/>
            <a:r>
              <a:rPr lang="en-US" sz="1600" dirty="0"/>
              <a:t>normal</a:t>
            </a:r>
          </a:p>
          <a:p>
            <a:pPr algn="ctr"/>
            <a:endParaRPr lang="en-US" sz="1600" b="1" dirty="0"/>
          </a:p>
        </p:txBody>
      </p:sp>
      <p:sp>
        <p:nvSpPr>
          <p:cNvPr id="42" name="TextBox 41"/>
          <p:cNvSpPr txBox="1"/>
          <p:nvPr/>
        </p:nvSpPr>
        <p:spPr>
          <a:xfrm>
            <a:off x="10150006" y="745524"/>
            <a:ext cx="2110881" cy="2062103"/>
          </a:xfrm>
          <a:prstGeom prst="rect">
            <a:avLst/>
          </a:prstGeom>
          <a:noFill/>
        </p:spPr>
        <p:txBody>
          <a:bodyPr wrap="square" rtlCol="0">
            <a:spAutoFit/>
          </a:bodyPr>
          <a:lstStyle/>
          <a:p>
            <a:pPr algn="ctr"/>
            <a:r>
              <a:rPr lang="en-US" sz="1600" b="1" dirty="0" smtClean="0"/>
              <a:t>Cardiovascular</a:t>
            </a:r>
          </a:p>
          <a:p>
            <a:pPr algn="ctr"/>
            <a:r>
              <a:rPr lang="en-US" sz="1600" dirty="0"/>
              <a:t>S1 and </a:t>
            </a:r>
            <a:r>
              <a:rPr lang="en-US" sz="1600" dirty="0" smtClean="0"/>
              <a:t>S2 heart</a:t>
            </a:r>
          </a:p>
          <a:p>
            <a:pPr algn="ctr"/>
            <a:r>
              <a:rPr lang="en-US" sz="1600" dirty="0" smtClean="0"/>
              <a:t>sounds </a:t>
            </a:r>
            <a:r>
              <a:rPr lang="en-US" sz="1600" dirty="0"/>
              <a:t>normal</a:t>
            </a:r>
          </a:p>
          <a:p>
            <a:pPr algn="ctr"/>
            <a:r>
              <a:rPr lang="en-US" sz="1600" dirty="0"/>
              <a:t>No S3 or gallop</a:t>
            </a:r>
          </a:p>
          <a:p>
            <a:pPr algn="ctr"/>
            <a:r>
              <a:rPr lang="en-US" sz="1600" dirty="0"/>
              <a:t> </a:t>
            </a:r>
            <a:r>
              <a:rPr lang="en-US" sz="1600" dirty="0" smtClean="0"/>
              <a:t>Jugular venous pressure absent</a:t>
            </a:r>
            <a:endParaRPr lang="en-US" sz="1600" dirty="0"/>
          </a:p>
          <a:p>
            <a:pPr algn="ctr"/>
            <a:r>
              <a:rPr lang="en-US" sz="1600" dirty="0" smtClean="0"/>
              <a:t>Trachea is </a:t>
            </a:r>
            <a:r>
              <a:rPr lang="en-US" sz="1600" dirty="0"/>
              <a:t>central</a:t>
            </a:r>
          </a:p>
          <a:p>
            <a:pPr algn="ctr"/>
            <a:endParaRPr lang="en-US" sz="1600" b="1" dirty="0"/>
          </a:p>
        </p:txBody>
      </p:sp>
      <p:sp>
        <p:nvSpPr>
          <p:cNvPr id="43" name="TextBox 42"/>
          <p:cNvSpPr txBox="1"/>
          <p:nvPr/>
        </p:nvSpPr>
        <p:spPr>
          <a:xfrm>
            <a:off x="12654243" y="754323"/>
            <a:ext cx="2321188" cy="2062103"/>
          </a:xfrm>
          <a:prstGeom prst="rect">
            <a:avLst/>
          </a:prstGeom>
          <a:noFill/>
        </p:spPr>
        <p:txBody>
          <a:bodyPr wrap="square" rtlCol="0">
            <a:spAutoFit/>
          </a:bodyPr>
          <a:lstStyle/>
          <a:p>
            <a:pPr algn="ctr"/>
            <a:r>
              <a:rPr lang="en-US" sz="1600" b="1" dirty="0" smtClean="0"/>
              <a:t>Respiratory</a:t>
            </a:r>
          </a:p>
          <a:p>
            <a:pPr algn="ctr"/>
            <a:r>
              <a:rPr lang="en-US" sz="1600" dirty="0"/>
              <a:t>Normal breath sounds</a:t>
            </a:r>
          </a:p>
          <a:p>
            <a:pPr algn="ctr"/>
            <a:r>
              <a:rPr lang="en-US" sz="1600" dirty="0"/>
              <a:t>No difficulty in </a:t>
            </a:r>
          </a:p>
          <a:p>
            <a:pPr algn="ctr"/>
            <a:r>
              <a:rPr lang="en-US" sz="1600" dirty="0"/>
              <a:t>Breathing</a:t>
            </a:r>
          </a:p>
          <a:p>
            <a:pPr algn="ctr"/>
            <a:r>
              <a:rPr lang="en-US" sz="1600" dirty="0"/>
              <a:t>No use of accessory</a:t>
            </a:r>
          </a:p>
          <a:p>
            <a:pPr algn="ctr"/>
            <a:r>
              <a:rPr lang="en-US" sz="1600" dirty="0"/>
              <a:t>Muscles of </a:t>
            </a:r>
            <a:r>
              <a:rPr lang="en-US" sz="1600" dirty="0" smtClean="0"/>
              <a:t>respiration</a:t>
            </a:r>
          </a:p>
          <a:p>
            <a:pPr algn="ctr"/>
            <a:r>
              <a:rPr lang="en-US" sz="1600" dirty="0" smtClean="0"/>
              <a:t>Vesicular breath sounds</a:t>
            </a:r>
            <a:endParaRPr lang="en-US" sz="1600" dirty="0"/>
          </a:p>
          <a:p>
            <a:pPr algn="ctr"/>
            <a:endParaRPr lang="en-US" sz="1600" b="1" dirty="0"/>
          </a:p>
        </p:txBody>
      </p:sp>
      <p:sp>
        <p:nvSpPr>
          <p:cNvPr id="44" name="TextBox 43"/>
          <p:cNvSpPr txBox="1"/>
          <p:nvPr/>
        </p:nvSpPr>
        <p:spPr>
          <a:xfrm>
            <a:off x="5038906" y="3111230"/>
            <a:ext cx="1990523" cy="2062103"/>
          </a:xfrm>
          <a:prstGeom prst="rect">
            <a:avLst/>
          </a:prstGeom>
          <a:noFill/>
        </p:spPr>
        <p:txBody>
          <a:bodyPr wrap="square" rtlCol="0">
            <a:spAutoFit/>
          </a:bodyPr>
          <a:lstStyle/>
          <a:p>
            <a:pPr algn="ctr"/>
            <a:r>
              <a:rPr lang="en-US" sz="1600" b="1" dirty="0"/>
              <a:t>Nutrition / </a:t>
            </a:r>
            <a:r>
              <a:rPr lang="en-US" sz="1600" b="1" dirty="0" smtClean="0"/>
              <a:t>Hydration</a:t>
            </a:r>
          </a:p>
          <a:p>
            <a:pPr algn="ctr"/>
            <a:r>
              <a:rPr lang="en-US" sz="1600" dirty="0" smtClean="0"/>
              <a:t>Patient has good nutrition status</a:t>
            </a:r>
            <a:endParaRPr lang="en-US" sz="1600" dirty="0"/>
          </a:p>
          <a:p>
            <a:pPr algn="ctr"/>
            <a:r>
              <a:rPr lang="en-US" sz="1600" dirty="0"/>
              <a:t>Skin turgor is normal</a:t>
            </a:r>
          </a:p>
          <a:p>
            <a:pPr algn="ctr"/>
            <a:r>
              <a:rPr lang="en-US" sz="1600" dirty="0"/>
              <a:t>No excessive sweating</a:t>
            </a:r>
          </a:p>
          <a:p>
            <a:pPr algn="ctr"/>
            <a:r>
              <a:rPr lang="en-US" sz="1600" dirty="0"/>
              <a:t>No diarrhea</a:t>
            </a:r>
          </a:p>
          <a:p>
            <a:pPr algn="ctr"/>
            <a:endParaRPr lang="en-US" sz="1600" b="1" dirty="0"/>
          </a:p>
        </p:txBody>
      </p:sp>
      <p:sp>
        <p:nvSpPr>
          <p:cNvPr id="47" name="TextBox 46"/>
          <p:cNvSpPr txBox="1"/>
          <p:nvPr/>
        </p:nvSpPr>
        <p:spPr>
          <a:xfrm>
            <a:off x="7587788" y="3136910"/>
            <a:ext cx="2043566" cy="1815882"/>
          </a:xfrm>
          <a:prstGeom prst="rect">
            <a:avLst/>
          </a:prstGeom>
          <a:noFill/>
        </p:spPr>
        <p:txBody>
          <a:bodyPr wrap="square" rtlCol="0">
            <a:spAutoFit/>
          </a:bodyPr>
          <a:lstStyle/>
          <a:p>
            <a:pPr algn="ctr"/>
            <a:r>
              <a:rPr lang="en-US" sz="1600" b="1" dirty="0" smtClean="0"/>
              <a:t>GI</a:t>
            </a:r>
          </a:p>
          <a:p>
            <a:pPr algn="ctr"/>
            <a:r>
              <a:rPr lang="en-US" sz="1600" dirty="0" smtClean="0"/>
              <a:t>No Abdominal symptoms of disease </a:t>
            </a:r>
            <a:endParaRPr lang="en-US" sz="1600" dirty="0"/>
          </a:p>
          <a:p>
            <a:pPr algn="ctr"/>
            <a:r>
              <a:rPr lang="en-US" sz="1600" dirty="0" smtClean="0"/>
              <a:t>Normal appetite</a:t>
            </a:r>
            <a:endParaRPr lang="en-US" sz="1600" dirty="0"/>
          </a:p>
          <a:p>
            <a:pPr algn="ctr"/>
            <a:r>
              <a:rPr lang="en-US" sz="1600" dirty="0" smtClean="0"/>
              <a:t>No history of weight loss</a:t>
            </a:r>
            <a:endParaRPr lang="en-US" sz="1600" dirty="0"/>
          </a:p>
          <a:p>
            <a:pPr algn="ctr"/>
            <a:endParaRPr lang="en-US" sz="1600" b="1" dirty="0"/>
          </a:p>
        </p:txBody>
      </p:sp>
      <p:sp>
        <p:nvSpPr>
          <p:cNvPr id="48" name="TextBox 47"/>
          <p:cNvSpPr txBox="1"/>
          <p:nvPr/>
        </p:nvSpPr>
        <p:spPr>
          <a:xfrm>
            <a:off x="10124905" y="3157635"/>
            <a:ext cx="2090753" cy="2800767"/>
          </a:xfrm>
          <a:prstGeom prst="rect">
            <a:avLst/>
          </a:prstGeom>
          <a:noFill/>
        </p:spPr>
        <p:txBody>
          <a:bodyPr wrap="square" rtlCol="0">
            <a:spAutoFit/>
          </a:bodyPr>
          <a:lstStyle/>
          <a:p>
            <a:pPr algn="ctr"/>
            <a:r>
              <a:rPr lang="en-US" sz="1600" b="1" dirty="0" smtClean="0"/>
              <a:t>GU</a:t>
            </a:r>
          </a:p>
          <a:p>
            <a:pPr algn="ctr"/>
            <a:r>
              <a:rPr lang="en-US" sz="1600" dirty="0"/>
              <a:t>Normal urine</a:t>
            </a:r>
          </a:p>
          <a:p>
            <a:pPr algn="ctr"/>
            <a:r>
              <a:rPr lang="en-US" sz="1600" dirty="0"/>
              <a:t>Output</a:t>
            </a:r>
          </a:p>
          <a:p>
            <a:pPr algn="ctr"/>
            <a:r>
              <a:rPr lang="en-US" sz="1600" dirty="0"/>
              <a:t>No pain during </a:t>
            </a:r>
            <a:r>
              <a:rPr lang="en-US" sz="1600" dirty="0" smtClean="0"/>
              <a:t>urination/dysuria absent</a:t>
            </a:r>
            <a:endParaRPr lang="en-US" sz="1600" dirty="0"/>
          </a:p>
          <a:p>
            <a:pPr algn="ctr"/>
            <a:r>
              <a:rPr lang="en-US" sz="1600" dirty="0"/>
              <a:t>Normal urinary frequency</a:t>
            </a:r>
          </a:p>
          <a:p>
            <a:pPr algn="ctr"/>
            <a:endParaRPr lang="en-US" sz="1600" b="1" dirty="0"/>
          </a:p>
          <a:p>
            <a:pPr algn="ctr"/>
            <a:endParaRPr lang="en-US" sz="1600" dirty="0"/>
          </a:p>
          <a:p>
            <a:pPr algn="ctr"/>
            <a:endParaRPr lang="en-US" sz="1600" b="1" dirty="0"/>
          </a:p>
        </p:txBody>
      </p:sp>
      <p:sp>
        <p:nvSpPr>
          <p:cNvPr id="49" name="TextBox 48"/>
          <p:cNvSpPr txBox="1"/>
          <p:nvPr/>
        </p:nvSpPr>
        <p:spPr>
          <a:xfrm>
            <a:off x="12736885" y="3146157"/>
            <a:ext cx="2028982" cy="2062103"/>
          </a:xfrm>
          <a:prstGeom prst="rect">
            <a:avLst/>
          </a:prstGeom>
          <a:noFill/>
        </p:spPr>
        <p:txBody>
          <a:bodyPr wrap="square" rtlCol="0">
            <a:spAutoFit/>
          </a:bodyPr>
          <a:lstStyle/>
          <a:p>
            <a:pPr algn="ctr"/>
            <a:r>
              <a:rPr lang="en-US" sz="1600" b="1" dirty="0"/>
              <a:t>Rest / </a:t>
            </a:r>
            <a:r>
              <a:rPr lang="en-US" sz="1600" b="1" dirty="0" smtClean="0"/>
              <a:t>Exercise</a:t>
            </a:r>
          </a:p>
          <a:p>
            <a:pPr algn="ctr"/>
            <a:r>
              <a:rPr lang="en-US" sz="1600" dirty="0"/>
              <a:t>Patient </a:t>
            </a:r>
            <a:r>
              <a:rPr lang="en-US" sz="1600" dirty="0" smtClean="0"/>
              <a:t>has not been exercising </a:t>
            </a:r>
            <a:r>
              <a:rPr lang="en-US" sz="1600" dirty="0"/>
              <a:t>due </a:t>
            </a:r>
            <a:r>
              <a:rPr lang="en-US" sz="1600" dirty="0" smtClean="0"/>
              <a:t>to easy </a:t>
            </a:r>
            <a:r>
              <a:rPr lang="en-US" sz="1600" dirty="0"/>
              <a:t>fatigability</a:t>
            </a:r>
          </a:p>
          <a:p>
            <a:pPr algn="ctr"/>
            <a:r>
              <a:rPr lang="en-US" sz="1600" dirty="0" smtClean="0"/>
              <a:t>Patient put </a:t>
            </a:r>
            <a:r>
              <a:rPr lang="en-US" sz="1600" dirty="0"/>
              <a:t>on bed rest</a:t>
            </a:r>
          </a:p>
          <a:p>
            <a:pPr algn="ctr"/>
            <a:endParaRPr lang="en-US" sz="1600" b="1" dirty="0" smtClean="0"/>
          </a:p>
          <a:p>
            <a:pPr algn="ctr"/>
            <a:endParaRPr lang="en-US" sz="1600" b="1" dirty="0"/>
          </a:p>
        </p:txBody>
      </p:sp>
      <p:sp>
        <p:nvSpPr>
          <p:cNvPr id="51" name="TextBox 50"/>
          <p:cNvSpPr txBox="1"/>
          <p:nvPr/>
        </p:nvSpPr>
        <p:spPr>
          <a:xfrm>
            <a:off x="5153591" y="5511079"/>
            <a:ext cx="1818757" cy="2800767"/>
          </a:xfrm>
          <a:prstGeom prst="rect">
            <a:avLst/>
          </a:prstGeom>
          <a:noFill/>
        </p:spPr>
        <p:txBody>
          <a:bodyPr wrap="square" rtlCol="0">
            <a:spAutoFit/>
          </a:bodyPr>
          <a:lstStyle/>
          <a:p>
            <a:pPr algn="ctr"/>
            <a:r>
              <a:rPr lang="en-US" sz="1600" b="1" dirty="0" smtClean="0"/>
              <a:t>Integumentary</a:t>
            </a:r>
          </a:p>
          <a:p>
            <a:pPr algn="ctr"/>
            <a:r>
              <a:rPr lang="en-US" sz="1600" dirty="0"/>
              <a:t>Skin </a:t>
            </a:r>
            <a:r>
              <a:rPr lang="en-US" sz="1600" dirty="0" smtClean="0"/>
              <a:t>color </a:t>
            </a:r>
            <a:r>
              <a:rPr lang="en-US" sz="1600" dirty="0"/>
              <a:t>is normal for </a:t>
            </a:r>
            <a:r>
              <a:rPr lang="en-US" sz="1600" dirty="0" smtClean="0"/>
              <a:t>race(White Race)</a:t>
            </a:r>
            <a:endParaRPr lang="en-US" sz="1600" dirty="0"/>
          </a:p>
          <a:p>
            <a:pPr algn="ctr"/>
            <a:r>
              <a:rPr lang="en-US" sz="1600" dirty="0"/>
              <a:t>Skin is warm and moist</a:t>
            </a:r>
          </a:p>
          <a:p>
            <a:pPr algn="ctr"/>
            <a:r>
              <a:rPr lang="en-US" sz="1600" dirty="0"/>
              <a:t> mucous membrane is of normal color and hydration</a:t>
            </a:r>
          </a:p>
          <a:p>
            <a:pPr algn="ctr"/>
            <a:endParaRPr lang="en-US" sz="1600" b="1" dirty="0"/>
          </a:p>
        </p:txBody>
      </p:sp>
      <p:sp>
        <p:nvSpPr>
          <p:cNvPr id="52" name="TextBox 51"/>
          <p:cNvSpPr txBox="1"/>
          <p:nvPr/>
        </p:nvSpPr>
        <p:spPr>
          <a:xfrm>
            <a:off x="7705945" y="5484057"/>
            <a:ext cx="1717507" cy="2800767"/>
          </a:xfrm>
          <a:prstGeom prst="rect">
            <a:avLst/>
          </a:prstGeom>
          <a:noFill/>
        </p:spPr>
        <p:txBody>
          <a:bodyPr wrap="square" rtlCol="0">
            <a:spAutoFit/>
          </a:bodyPr>
          <a:lstStyle/>
          <a:p>
            <a:pPr algn="ctr"/>
            <a:r>
              <a:rPr lang="en-US" sz="1600" b="1" dirty="0" smtClean="0"/>
              <a:t>Endocrine</a:t>
            </a:r>
          </a:p>
          <a:p>
            <a:pPr algn="ctr"/>
            <a:r>
              <a:rPr lang="en-US" sz="1600" dirty="0" smtClean="0"/>
              <a:t>No history </a:t>
            </a:r>
            <a:r>
              <a:rPr lang="en-US" sz="1600" dirty="0"/>
              <a:t>excessive sweating</a:t>
            </a:r>
          </a:p>
          <a:p>
            <a:pPr algn="ctr"/>
            <a:r>
              <a:rPr lang="en-US" sz="1600" dirty="0" smtClean="0"/>
              <a:t>No reported </a:t>
            </a:r>
            <a:r>
              <a:rPr lang="en-US" sz="1600" dirty="0"/>
              <a:t>tremors</a:t>
            </a:r>
          </a:p>
          <a:p>
            <a:pPr algn="ctr"/>
            <a:r>
              <a:rPr lang="en-US" sz="1600" dirty="0"/>
              <a:t>No history of weight loss</a:t>
            </a:r>
          </a:p>
          <a:p>
            <a:pPr algn="ctr"/>
            <a:r>
              <a:rPr lang="en-US" sz="1600" dirty="0"/>
              <a:t>No history of weight gain</a:t>
            </a:r>
          </a:p>
          <a:p>
            <a:pPr algn="ctr"/>
            <a:endParaRPr lang="en-US" sz="1600" b="1" dirty="0"/>
          </a:p>
        </p:txBody>
      </p:sp>
      <p:sp>
        <p:nvSpPr>
          <p:cNvPr id="53" name="TextBox 52"/>
          <p:cNvSpPr txBox="1"/>
          <p:nvPr/>
        </p:nvSpPr>
        <p:spPr>
          <a:xfrm>
            <a:off x="9986093" y="5481103"/>
            <a:ext cx="2368382" cy="2062103"/>
          </a:xfrm>
          <a:prstGeom prst="rect">
            <a:avLst/>
          </a:prstGeom>
          <a:noFill/>
        </p:spPr>
        <p:txBody>
          <a:bodyPr wrap="square" rtlCol="0">
            <a:spAutoFit/>
          </a:bodyPr>
          <a:lstStyle/>
          <a:p>
            <a:pPr algn="ctr"/>
            <a:r>
              <a:rPr lang="en-US" sz="1600" b="1" dirty="0" smtClean="0"/>
              <a:t>Psychosocial</a:t>
            </a:r>
          </a:p>
          <a:p>
            <a:pPr algn="ctr"/>
            <a:r>
              <a:rPr lang="en-US" sz="1600" dirty="0"/>
              <a:t>Patient </a:t>
            </a:r>
            <a:r>
              <a:rPr lang="en-US" sz="1600" dirty="0" smtClean="0"/>
              <a:t>is aware of the</a:t>
            </a:r>
            <a:endParaRPr lang="en-US" sz="1600" dirty="0"/>
          </a:p>
          <a:p>
            <a:pPr algn="ctr"/>
            <a:r>
              <a:rPr lang="en-US" sz="1600" dirty="0" smtClean="0"/>
              <a:t>Reason for admission </a:t>
            </a:r>
            <a:r>
              <a:rPr lang="en-US" sz="1600" dirty="0"/>
              <a:t>and </a:t>
            </a:r>
          </a:p>
          <a:p>
            <a:pPr algn="ctr"/>
            <a:r>
              <a:rPr lang="en-US" sz="1600" dirty="0"/>
              <a:t>Why he needs treatment</a:t>
            </a:r>
          </a:p>
          <a:p>
            <a:pPr algn="ctr"/>
            <a:r>
              <a:rPr lang="en-US" sz="1600" dirty="0"/>
              <a:t>Patient has </a:t>
            </a:r>
            <a:r>
              <a:rPr lang="en-US" sz="1600" dirty="0" smtClean="0"/>
              <a:t>good </a:t>
            </a:r>
            <a:r>
              <a:rPr lang="en-US" sz="1600" dirty="0"/>
              <a:t>social support </a:t>
            </a:r>
            <a:r>
              <a:rPr lang="en-US" sz="1600" dirty="0" smtClean="0"/>
              <a:t>and enjoys </a:t>
            </a:r>
            <a:r>
              <a:rPr lang="en-US" sz="1600" dirty="0"/>
              <a:t>being around others</a:t>
            </a:r>
          </a:p>
          <a:p>
            <a:pPr algn="ctr"/>
            <a:endParaRPr lang="en-US" sz="1600" b="1" dirty="0"/>
          </a:p>
        </p:txBody>
      </p:sp>
      <p:sp>
        <p:nvSpPr>
          <p:cNvPr id="54" name="TextBox 53"/>
          <p:cNvSpPr txBox="1"/>
          <p:nvPr/>
        </p:nvSpPr>
        <p:spPr>
          <a:xfrm>
            <a:off x="12594933" y="5481103"/>
            <a:ext cx="2433790" cy="1815882"/>
          </a:xfrm>
          <a:prstGeom prst="rect">
            <a:avLst/>
          </a:prstGeom>
          <a:noFill/>
        </p:spPr>
        <p:txBody>
          <a:bodyPr wrap="square" rtlCol="0">
            <a:spAutoFit/>
          </a:bodyPr>
          <a:lstStyle/>
          <a:p>
            <a:pPr algn="ctr"/>
            <a:r>
              <a:rPr lang="en-US" sz="1600" b="1" dirty="0" smtClean="0"/>
              <a:t>Musculoskeletal</a:t>
            </a:r>
          </a:p>
          <a:p>
            <a:pPr algn="ctr"/>
            <a:r>
              <a:rPr lang="en-US" sz="1600" dirty="0" smtClean="0"/>
              <a:t>Strength is normal and</a:t>
            </a:r>
          </a:p>
          <a:p>
            <a:pPr algn="ctr"/>
            <a:r>
              <a:rPr lang="en-US" sz="1600" dirty="0" smtClean="0"/>
              <a:t> </a:t>
            </a:r>
            <a:r>
              <a:rPr lang="en-US" sz="1600" dirty="0"/>
              <a:t>equal </a:t>
            </a:r>
            <a:r>
              <a:rPr lang="en-US" sz="1600" dirty="0" smtClean="0"/>
              <a:t> </a:t>
            </a:r>
            <a:r>
              <a:rPr lang="en-US" sz="1600" dirty="0"/>
              <a:t>in all </a:t>
            </a:r>
          </a:p>
          <a:p>
            <a:pPr algn="ctr"/>
            <a:r>
              <a:rPr lang="en-US" sz="1600" dirty="0"/>
              <a:t>Modalities</a:t>
            </a:r>
          </a:p>
          <a:p>
            <a:pPr algn="ctr"/>
            <a:r>
              <a:rPr lang="en-US" sz="1600" dirty="0"/>
              <a:t>Sensation is </a:t>
            </a:r>
            <a:r>
              <a:rPr lang="en-US" sz="1600" dirty="0" smtClean="0"/>
              <a:t>intact in all modalities checked</a:t>
            </a:r>
            <a:endParaRPr lang="en-US" sz="1600" dirty="0"/>
          </a:p>
          <a:p>
            <a:pPr algn="ctr"/>
            <a:endParaRPr lang="en-US" sz="1600" b="1" dirty="0"/>
          </a:p>
        </p:txBody>
      </p:sp>
      <p:sp>
        <p:nvSpPr>
          <p:cNvPr id="55" name="TextBox 54"/>
          <p:cNvSpPr txBox="1"/>
          <p:nvPr/>
        </p:nvSpPr>
        <p:spPr>
          <a:xfrm>
            <a:off x="1058570" y="736932"/>
            <a:ext cx="2987881" cy="2708434"/>
          </a:xfrm>
          <a:prstGeom prst="rect">
            <a:avLst/>
          </a:prstGeom>
          <a:noFill/>
        </p:spPr>
        <p:txBody>
          <a:bodyPr wrap="square" rtlCol="0">
            <a:spAutoFit/>
          </a:bodyPr>
          <a:lstStyle/>
          <a:p>
            <a:r>
              <a:rPr lang="en-US" sz="1600" b="1" dirty="0"/>
              <a:t>Priority Nursing Diagnosis #</a:t>
            </a:r>
            <a:r>
              <a:rPr lang="en-US" sz="1600" b="1" dirty="0" smtClean="0"/>
              <a:t>1</a:t>
            </a:r>
          </a:p>
          <a:p>
            <a:r>
              <a:rPr lang="en-US" sz="1600" dirty="0" smtClean="0"/>
              <a:t>Acute kidney injury as evidenced by the oliguria in this patient that has been 0.2 ml/kg/h in the last 24 hours. In addition, the high blood urea nitrogen to creatinine ration of more than 20:1 makes the diagnosis for acute kidney injury very likely.</a:t>
            </a:r>
            <a:endParaRPr lang="en-US" sz="1600" dirty="0"/>
          </a:p>
          <a:p>
            <a:endParaRPr lang="en-US" sz="1600" b="1" dirty="0"/>
          </a:p>
          <a:p>
            <a:pPr algn="ctr"/>
            <a:endParaRPr lang="en-US" sz="1000" b="1" dirty="0"/>
          </a:p>
        </p:txBody>
      </p:sp>
      <p:sp>
        <p:nvSpPr>
          <p:cNvPr id="56" name="TextBox 55"/>
          <p:cNvSpPr txBox="1"/>
          <p:nvPr/>
        </p:nvSpPr>
        <p:spPr>
          <a:xfrm>
            <a:off x="1130495" y="4699050"/>
            <a:ext cx="2646615" cy="2031325"/>
          </a:xfrm>
          <a:prstGeom prst="rect">
            <a:avLst/>
          </a:prstGeom>
          <a:noFill/>
        </p:spPr>
        <p:txBody>
          <a:bodyPr wrap="square" rtlCol="0">
            <a:spAutoFit/>
          </a:bodyPr>
          <a:lstStyle/>
          <a:p>
            <a:pPr algn="ctr"/>
            <a:r>
              <a:rPr lang="en-US" sz="1600" b="1" dirty="0"/>
              <a:t>Outcome Goal #1</a:t>
            </a:r>
          </a:p>
          <a:p>
            <a:r>
              <a:rPr lang="en-US" sz="1000" b="1" dirty="0"/>
              <a:t>(specific, measurable, achievable, realistic, time bound</a:t>
            </a:r>
            <a:r>
              <a:rPr lang="en-US" sz="1000" b="1" dirty="0" smtClean="0"/>
              <a:t>)</a:t>
            </a:r>
          </a:p>
          <a:p>
            <a:r>
              <a:rPr lang="en-US" sz="1600" dirty="0" smtClean="0"/>
              <a:t>At the end of my shift, patient will not be </a:t>
            </a:r>
            <a:r>
              <a:rPr lang="en-US" sz="1600" dirty="0" err="1" smtClean="0"/>
              <a:t>oliguric</a:t>
            </a:r>
            <a:r>
              <a:rPr lang="en-US" sz="1600" dirty="0" smtClean="0"/>
              <a:t> and the </a:t>
            </a:r>
            <a:r>
              <a:rPr lang="en-US" sz="1600" dirty="0" err="1" smtClean="0"/>
              <a:t>BUN:Cr</a:t>
            </a:r>
            <a:r>
              <a:rPr lang="en-US" sz="1600" dirty="0" smtClean="0"/>
              <a:t> will have normalized due to institution of dialysis</a:t>
            </a:r>
            <a:endParaRPr lang="en-US" sz="1600" dirty="0"/>
          </a:p>
          <a:p>
            <a:endParaRPr lang="en-US" sz="1000" b="1" dirty="0"/>
          </a:p>
        </p:txBody>
      </p:sp>
      <p:sp>
        <p:nvSpPr>
          <p:cNvPr id="57" name="TextBox 56"/>
          <p:cNvSpPr txBox="1"/>
          <p:nvPr/>
        </p:nvSpPr>
        <p:spPr>
          <a:xfrm>
            <a:off x="6167336" y="6322979"/>
            <a:ext cx="184731" cy="610936"/>
          </a:xfrm>
          <a:prstGeom prst="rect">
            <a:avLst/>
          </a:prstGeom>
          <a:noFill/>
        </p:spPr>
        <p:txBody>
          <a:bodyPr wrap="none" rtlCol="0">
            <a:spAutoFit/>
          </a:bodyPr>
          <a:lstStyle/>
          <a:p>
            <a:endParaRPr lang="en-US"/>
          </a:p>
        </p:txBody>
      </p:sp>
      <p:sp>
        <p:nvSpPr>
          <p:cNvPr id="58" name="TextBox 57"/>
          <p:cNvSpPr txBox="1"/>
          <p:nvPr/>
        </p:nvSpPr>
        <p:spPr>
          <a:xfrm>
            <a:off x="4455268" y="7334655"/>
            <a:ext cx="184731" cy="610936"/>
          </a:xfrm>
          <a:prstGeom prst="rect">
            <a:avLst/>
          </a:prstGeom>
          <a:noFill/>
        </p:spPr>
        <p:txBody>
          <a:bodyPr wrap="none" rtlCol="0">
            <a:spAutoFit/>
          </a:bodyPr>
          <a:lstStyle/>
          <a:p>
            <a:endParaRPr lang="en-US" dirty="0"/>
          </a:p>
        </p:txBody>
      </p:sp>
      <p:sp>
        <p:nvSpPr>
          <p:cNvPr id="63" name="Rectangle 62"/>
          <p:cNvSpPr/>
          <p:nvPr/>
        </p:nvSpPr>
        <p:spPr>
          <a:xfrm>
            <a:off x="685803" y="8485138"/>
            <a:ext cx="3536002" cy="29153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705153" y="8568527"/>
            <a:ext cx="3510116" cy="1323439"/>
          </a:xfrm>
          <a:prstGeom prst="rect">
            <a:avLst/>
          </a:prstGeom>
          <a:noFill/>
        </p:spPr>
        <p:txBody>
          <a:bodyPr wrap="square" rtlCol="0">
            <a:spAutoFit/>
          </a:bodyPr>
          <a:lstStyle/>
          <a:p>
            <a:r>
              <a:rPr lang="en-US" sz="1600" b="1" dirty="0"/>
              <a:t>Interventions #</a:t>
            </a:r>
            <a:r>
              <a:rPr lang="en-US" sz="1600" b="1" dirty="0" smtClean="0"/>
              <a:t>1</a:t>
            </a:r>
          </a:p>
          <a:p>
            <a:pPr marL="285750" indent="-285750">
              <a:buFont typeface="Wingdings" panose="05000000000000000000" pitchFamily="2" charset="2"/>
              <a:buChar char="§"/>
            </a:pPr>
            <a:r>
              <a:rPr lang="en-US" sz="1600" dirty="0" smtClean="0"/>
              <a:t>Check urine output every hour</a:t>
            </a:r>
          </a:p>
          <a:p>
            <a:pPr marL="285750" indent="-285750">
              <a:buFont typeface="Wingdings" panose="05000000000000000000" pitchFamily="2" charset="2"/>
              <a:buChar char="§"/>
            </a:pPr>
            <a:r>
              <a:rPr lang="en-US" sz="1600" dirty="0" smtClean="0"/>
              <a:t>Perform kidney function tests every 6 hours to determine progress</a:t>
            </a:r>
            <a:endParaRPr lang="en-US" sz="1600" dirty="0"/>
          </a:p>
          <a:p>
            <a:endParaRPr lang="en-US" sz="1600" b="1" dirty="0"/>
          </a:p>
        </p:txBody>
      </p:sp>
      <p:sp>
        <p:nvSpPr>
          <p:cNvPr id="65" name="Rectangle 64"/>
          <p:cNvSpPr/>
          <p:nvPr/>
        </p:nvSpPr>
        <p:spPr>
          <a:xfrm>
            <a:off x="4781409" y="8529706"/>
            <a:ext cx="4771016" cy="2870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10136222" y="8529706"/>
            <a:ext cx="4917422" cy="2870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5038906" y="8531832"/>
            <a:ext cx="3966871" cy="1631216"/>
          </a:xfrm>
          <a:prstGeom prst="rect">
            <a:avLst/>
          </a:prstGeom>
          <a:noFill/>
        </p:spPr>
        <p:txBody>
          <a:bodyPr wrap="square" rtlCol="0">
            <a:spAutoFit/>
          </a:bodyPr>
          <a:lstStyle/>
          <a:p>
            <a:pPr algn="ctr"/>
            <a:r>
              <a:rPr lang="en-US" sz="1600" b="1" dirty="0"/>
              <a:t>Evaluation #1</a:t>
            </a:r>
          </a:p>
          <a:p>
            <a:r>
              <a:rPr lang="en-US" sz="1000" b="1" dirty="0"/>
              <a:t>(start with “goal met” or “goal not met</a:t>
            </a:r>
            <a:r>
              <a:rPr lang="en-US" sz="1000" b="1" dirty="0" smtClean="0"/>
              <a:t>”)</a:t>
            </a:r>
          </a:p>
          <a:p>
            <a:r>
              <a:rPr lang="en-US" sz="1600" dirty="0" smtClean="0"/>
              <a:t>The goal was met since at the end</a:t>
            </a:r>
          </a:p>
          <a:p>
            <a:r>
              <a:rPr lang="en-US" sz="1600" dirty="0" smtClean="0"/>
              <a:t> of my shift, patients urine </a:t>
            </a:r>
          </a:p>
          <a:p>
            <a:r>
              <a:rPr lang="en-US" sz="1600" dirty="0" smtClean="0"/>
              <a:t>output was 40 ml/h. The </a:t>
            </a:r>
            <a:r>
              <a:rPr lang="en-US" sz="1600" dirty="0" err="1" smtClean="0"/>
              <a:t>BUN:Cr</a:t>
            </a:r>
            <a:r>
              <a:rPr lang="en-US" sz="1600" dirty="0" smtClean="0"/>
              <a:t> ratio had started to come down at the end of my shift</a:t>
            </a:r>
          </a:p>
          <a:p>
            <a:endParaRPr lang="en-US" sz="1000" b="1" dirty="0"/>
          </a:p>
        </p:txBody>
      </p:sp>
      <p:sp>
        <p:nvSpPr>
          <p:cNvPr id="68" name="TextBox 67"/>
          <p:cNvSpPr txBox="1"/>
          <p:nvPr/>
        </p:nvSpPr>
        <p:spPr>
          <a:xfrm>
            <a:off x="10150006" y="8527148"/>
            <a:ext cx="4878717" cy="1815882"/>
          </a:xfrm>
          <a:prstGeom prst="rect">
            <a:avLst/>
          </a:prstGeom>
          <a:noFill/>
        </p:spPr>
        <p:txBody>
          <a:bodyPr wrap="square" rtlCol="0">
            <a:spAutoFit/>
          </a:bodyPr>
          <a:lstStyle/>
          <a:p>
            <a:pPr algn="ctr"/>
            <a:r>
              <a:rPr lang="en-US" sz="1600" b="1" dirty="0"/>
              <a:t>Evaluation #</a:t>
            </a:r>
            <a:r>
              <a:rPr lang="en-US" sz="1600" b="1" dirty="0" smtClean="0"/>
              <a:t>2</a:t>
            </a:r>
          </a:p>
          <a:p>
            <a:pPr algn="ctr"/>
            <a:r>
              <a:rPr lang="en-US" sz="1600" dirty="0" smtClean="0"/>
              <a:t>At the end of my shift, the goal was met since the patient was able to comprehend how her kidney failure puts her at risk for acute kidney injury</a:t>
            </a:r>
            <a:endParaRPr lang="en-US" sz="1600" dirty="0"/>
          </a:p>
          <a:p>
            <a:pPr algn="ctr"/>
            <a:endParaRPr lang="en-US" sz="1600" b="1" dirty="0"/>
          </a:p>
          <a:p>
            <a:endParaRPr lang="en-US" sz="1600" b="1" dirty="0"/>
          </a:p>
          <a:p>
            <a:endParaRPr lang="en-US" sz="1600" b="1" dirty="0"/>
          </a:p>
        </p:txBody>
      </p:sp>
      <p:sp>
        <p:nvSpPr>
          <p:cNvPr id="70" name="TextBox 69"/>
          <p:cNvSpPr txBox="1"/>
          <p:nvPr/>
        </p:nvSpPr>
        <p:spPr>
          <a:xfrm>
            <a:off x="15381754" y="8496510"/>
            <a:ext cx="3728325" cy="2308324"/>
          </a:xfrm>
          <a:prstGeom prst="rect">
            <a:avLst/>
          </a:prstGeom>
          <a:noFill/>
        </p:spPr>
        <p:txBody>
          <a:bodyPr wrap="square" rtlCol="0">
            <a:spAutoFit/>
          </a:bodyPr>
          <a:lstStyle/>
          <a:p>
            <a:pPr algn="ctr"/>
            <a:r>
              <a:rPr lang="en-US" sz="1600" b="1" dirty="0"/>
              <a:t>Interventions #</a:t>
            </a:r>
            <a:r>
              <a:rPr lang="en-US" sz="1600" b="1" dirty="0" smtClean="0"/>
              <a:t>2</a:t>
            </a:r>
          </a:p>
          <a:p>
            <a:pPr marL="285750" indent="-285750" algn="ctr">
              <a:buFont typeface="Wingdings" panose="05000000000000000000" pitchFamily="2" charset="2"/>
              <a:buChar char="v"/>
            </a:pPr>
            <a:r>
              <a:rPr lang="en-US" sz="1600" dirty="0" smtClean="0"/>
              <a:t>Patient education</a:t>
            </a:r>
          </a:p>
          <a:p>
            <a:pPr marL="285750" indent="-285750" algn="ctr">
              <a:buFont typeface="Wingdings" panose="05000000000000000000" pitchFamily="2" charset="2"/>
              <a:buChar char="v"/>
            </a:pPr>
            <a:r>
              <a:rPr lang="en-US" sz="1600" dirty="0" smtClean="0"/>
              <a:t>Encourage the family members and especially the husband to be on look out for </a:t>
            </a:r>
            <a:r>
              <a:rPr lang="en-US" sz="1600" dirty="0" err="1" smtClean="0"/>
              <a:t>oliguric</a:t>
            </a:r>
            <a:r>
              <a:rPr lang="en-US" sz="1600" dirty="0" smtClean="0"/>
              <a:t> symptoms</a:t>
            </a:r>
            <a:endParaRPr lang="en-US" sz="1600" dirty="0"/>
          </a:p>
          <a:p>
            <a:pPr algn="ctr"/>
            <a:endParaRPr lang="en-US" sz="1600" b="1" dirty="0"/>
          </a:p>
          <a:p>
            <a:endParaRPr lang="en-US" sz="1600" dirty="0"/>
          </a:p>
          <a:p>
            <a:endParaRPr lang="en-US" sz="1600" b="1" dirty="0"/>
          </a:p>
          <a:p>
            <a:endParaRPr lang="en-US" sz="1600" b="1" dirty="0"/>
          </a:p>
        </p:txBody>
      </p:sp>
      <p:sp>
        <p:nvSpPr>
          <p:cNvPr id="71" name="TextBox 70"/>
          <p:cNvSpPr txBox="1"/>
          <p:nvPr/>
        </p:nvSpPr>
        <p:spPr>
          <a:xfrm>
            <a:off x="16122129" y="4660404"/>
            <a:ext cx="2780234" cy="1815882"/>
          </a:xfrm>
          <a:prstGeom prst="rect">
            <a:avLst/>
          </a:prstGeom>
          <a:noFill/>
        </p:spPr>
        <p:txBody>
          <a:bodyPr wrap="square" rtlCol="0">
            <a:spAutoFit/>
          </a:bodyPr>
          <a:lstStyle/>
          <a:p>
            <a:pPr algn="ctr"/>
            <a:r>
              <a:rPr lang="en-US" sz="1600" b="1" dirty="0"/>
              <a:t>Outcome / Goal #</a:t>
            </a:r>
            <a:r>
              <a:rPr lang="en-US" sz="1600" b="1" dirty="0" smtClean="0"/>
              <a:t>2</a:t>
            </a:r>
          </a:p>
          <a:p>
            <a:pPr algn="ctr"/>
            <a:r>
              <a:rPr lang="en-US" sz="1600" dirty="0" smtClean="0"/>
              <a:t>At the end of my shift,</a:t>
            </a:r>
          </a:p>
          <a:p>
            <a:pPr algn="ctr"/>
            <a:r>
              <a:rPr lang="en-US" sz="1600" dirty="0" smtClean="0"/>
              <a:t>Patient will be aware of her risk to develop acute kidney injury and the need to report to her doctor early.</a:t>
            </a:r>
            <a:endParaRPr lang="en-US" sz="1600" dirty="0"/>
          </a:p>
          <a:p>
            <a:endParaRPr lang="en-US" sz="1600" b="1" dirty="0"/>
          </a:p>
        </p:txBody>
      </p:sp>
      <p:sp>
        <p:nvSpPr>
          <p:cNvPr id="72" name="TextBox 71"/>
          <p:cNvSpPr txBox="1"/>
          <p:nvPr/>
        </p:nvSpPr>
        <p:spPr>
          <a:xfrm>
            <a:off x="16122129" y="736932"/>
            <a:ext cx="3031024" cy="1077218"/>
          </a:xfrm>
          <a:prstGeom prst="rect">
            <a:avLst/>
          </a:prstGeom>
          <a:noFill/>
        </p:spPr>
        <p:txBody>
          <a:bodyPr wrap="square" rtlCol="0">
            <a:spAutoFit/>
          </a:bodyPr>
          <a:lstStyle/>
          <a:p>
            <a:r>
              <a:rPr lang="en-US" sz="1600" b="1" dirty="0"/>
              <a:t>Priority Nursing Diagnosis #</a:t>
            </a:r>
            <a:r>
              <a:rPr lang="en-US" sz="1600" b="1" dirty="0" smtClean="0"/>
              <a:t>2</a:t>
            </a:r>
          </a:p>
          <a:p>
            <a:r>
              <a:rPr lang="en-US" sz="1600" dirty="0" smtClean="0"/>
              <a:t>Patient lack of knowledge about her risk to acute kidney injury </a:t>
            </a:r>
            <a:endParaRPr lang="en-US" sz="1600" dirty="0"/>
          </a:p>
          <a:p>
            <a:endParaRPr lang="en-US" sz="1600" b="1" dirty="0"/>
          </a:p>
        </p:txBody>
      </p:sp>
      <p:sp>
        <p:nvSpPr>
          <p:cNvPr id="73" name="TextBox 72"/>
          <p:cNvSpPr txBox="1"/>
          <p:nvPr/>
        </p:nvSpPr>
        <p:spPr>
          <a:xfrm>
            <a:off x="1588359" y="12478807"/>
            <a:ext cx="1743705" cy="1815882"/>
          </a:xfrm>
          <a:prstGeom prst="rect">
            <a:avLst/>
          </a:prstGeom>
          <a:noFill/>
        </p:spPr>
        <p:txBody>
          <a:bodyPr wrap="square" rtlCol="0">
            <a:spAutoFit/>
          </a:bodyPr>
          <a:lstStyle/>
          <a:p>
            <a:pPr algn="ctr"/>
            <a:r>
              <a:rPr lang="en-US" sz="1600" b="1" dirty="0"/>
              <a:t>“Risk for” Diagnosis</a:t>
            </a:r>
          </a:p>
          <a:p>
            <a:pPr algn="ctr"/>
            <a:r>
              <a:rPr lang="en-US" sz="1600" dirty="0" smtClean="0"/>
              <a:t>Patient is at risk for uremia complications such as uremic gastritis</a:t>
            </a:r>
            <a:endParaRPr lang="en-US" sz="1600" dirty="0"/>
          </a:p>
        </p:txBody>
      </p:sp>
      <p:sp>
        <p:nvSpPr>
          <p:cNvPr id="74" name="TextBox 73"/>
          <p:cNvSpPr txBox="1"/>
          <p:nvPr/>
        </p:nvSpPr>
        <p:spPr>
          <a:xfrm>
            <a:off x="5153591" y="12715410"/>
            <a:ext cx="2756422" cy="1323439"/>
          </a:xfrm>
          <a:prstGeom prst="rect">
            <a:avLst/>
          </a:prstGeom>
          <a:noFill/>
        </p:spPr>
        <p:txBody>
          <a:bodyPr wrap="square" rtlCol="0">
            <a:spAutoFit/>
          </a:bodyPr>
          <a:lstStyle/>
          <a:p>
            <a:pPr algn="ctr"/>
            <a:r>
              <a:rPr lang="en-US" sz="1600" b="1" dirty="0"/>
              <a:t>“Risk For” </a:t>
            </a:r>
            <a:r>
              <a:rPr lang="en-US" sz="1600" b="1" dirty="0" smtClean="0"/>
              <a:t>goal</a:t>
            </a:r>
          </a:p>
          <a:p>
            <a:pPr algn="ctr"/>
            <a:r>
              <a:rPr lang="en-US" sz="1600" dirty="0" smtClean="0"/>
              <a:t>At the end of my shift, patient will not be at risk for uremia complications</a:t>
            </a:r>
            <a:endParaRPr lang="en-US" sz="1600" dirty="0"/>
          </a:p>
          <a:p>
            <a:endParaRPr lang="en-US" sz="1600" b="1" dirty="0"/>
          </a:p>
        </p:txBody>
      </p:sp>
      <p:sp>
        <p:nvSpPr>
          <p:cNvPr id="75" name="Rectangle 74"/>
          <p:cNvSpPr/>
          <p:nvPr/>
        </p:nvSpPr>
        <p:spPr>
          <a:xfrm>
            <a:off x="8799754" y="11846043"/>
            <a:ext cx="4964288" cy="307693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8863615" y="11907322"/>
            <a:ext cx="4836565" cy="2308324"/>
          </a:xfrm>
          <a:prstGeom prst="rect">
            <a:avLst/>
          </a:prstGeom>
          <a:noFill/>
        </p:spPr>
        <p:txBody>
          <a:bodyPr wrap="square" rtlCol="0">
            <a:spAutoFit/>
          </a:bodyPr>
          <a:lstStyle/>
          <a:p>
            <a:pPr algn="ctr"/>
            <a:r>
              <a:rPr lang="en-US" sz="1600" b="1" dirty="0"/>
              <a:t>“Risk For” </a:t>
            </a:r>
            <a:r>
              <a:rPr lang="en-US" sz="1600" b="1" dirty="0" smtClean="0"/>
              <a:t>Interventions</a:t>
            </a:r>
          </a:p>
          <a:p>
            <a:pPr marL="285750" indent="-285750" algn="ctr">
              <a:buFont typeface="Arial" panose="020B0604020202020204" pitchFamily="34" charset="0"/>
              <a:buChar char="•"/>
            </a:pPr>
            <a:r>
              <a:rPr lang="en-US" sz="1600" dirty="0" smtClean="0"/>
              <a:t>Monitor blood urea nitrogen to creatinine ratio</a:t>
            </a:r>
          </a:p>
          <a:p>
            <a:pPr marL="285750" indent="-285750" algn="ctr">
              <a:buFont typeface="Arial" panose="020B0604020202020204" pitchFamily="34" charset="0"/>
              <a:buChar char="•"/>
            </a:pPr>
            <a:r>
              <a:rPr lang="en-US" sz="1600" dirty="0" smtClean="0"/>
              <a:t>Be on the look out for vomiting which could be a pointer to uremic gastritis</a:t>
            </a:r>
          </a:p>
          <a:p>
            <a:pPr marL="285750" indent="-285750" algn="ctr">
              <a:buFont typeface="Arial" panose="020B0604020202020204" pitchFamily="34" charset="0"/>
              <a:buChar char="•"/>
            </a:pPr>
            <a:r>
              <a:rPr lang="en-US" sz="1600" dirty="0" smtClean="0"/>
              <a:t>Keep a nurse nearby to check on the patient</a:t>
            </a:r>
          </a:p>
          <a:p>
            <a:pPr marL="285750" indent="-285750" algn="ctr">
              <a:buFont typeface="Arial" panose="020B0604020202020204" pitchFamily="34" charset="0"/>
              <a:buChar char="•"/>
            </a:pPr>
            <a:r>
              <a:rPr lang="en-US" sz="1600" dirty="0" smtClean="0"/>
              <a:t>Renal replacement therapy should be started</a:t>
            </a:r>
          </a:p>
          <a:p>
            <a:pPr marL="285750" indent="-285750" algn="ctr">
              <a:buFont typeface="Arial" panose="020B0604020202020204" pitchFamily="34" charset="0"/>
              <a:buChar char="•"/>
            </a:pPr>
            <a:endParaRPr lang="en-US" sz="1600" dirty="0"/>
          </a:p>
          <a:p>
            <a:endParaRPr lang="en-US" sz="1600" b="1" dirty="0"/>
          </a:p>
          <a:p>
            <a:pPr marL="285750" indent="-285750">
              <a:buFont typeface="Arial" panose="020B0604020202020204" pitchFamily="34" charset="0"/>
              <a:buChar char="•"/>
            </a:pPr>
            <a:endParaRPr lang="en-US" sz="1600" dirty="0"/>
          </a:p>
        </p:txBody>
      </p:sp>
      <p:sp>
        <p:nvSpPr>
          <p:cNvPr id="77" name="Rectangle 76"/>
          <p:cNvSpPr/>
          <p:nvPr/>
        </p:nvSpPr>
        <p:spPr>
          <a:xfrm>
            <a:off x="14345068" y="11846043"/>
            <a:ext cx="4808085" cy="30769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14345068" y="11865144"/>
            <a:ext cx="4808085" cy="1815882"/>
          </a:xfrm>
          <a:prstGeom prst="rect">
            <a:avLst/>
          </a:prstGeom>
          <a:noFill/>
        </p:spPr>
        <p:txBody>
          <a:bodyPr wrap="square" rtlCol="0">
            <a:spAutoFit/>
          </a:bodyPr>
          <a:lstStyle/>
          <a:p>
            <a:pPr algn="ctr"/>
            <a:r>
              <a:rPr lang="en-US" sz="1600" b="1" dirty="0"/>
              <a:t>“Risk For” </a:t>
            </a:r>
            <a:r>
              <a:rPr lang="en-US" sz="1600" b="1" dirty="0" smtClean="0"/>
              <a:t>Evaluation</a:t>
            </a:r>
          </a:p>
          <a:p>
            <a:pPr algn="ctr"/>
            <a:r>
              <a:rPr lang="en-US" sz="1600" dirty="0" smtClean="0"/>
              <a:t>The goal was met since the patient did not develop symptoms suggestive of uremic gastritis at the end of my shift</a:t>
            </a:r>
            <a:endParaRPr lang="en-US" sz="1600" dirty="0"/>
          </a:p>
          <a:p>
            <a:endParaRPr lang="en-US" sz="1600" b="1" dirty="0"/>
          </a:p>
          <a:p>
            <a:endParaRPr lang="en-US" sz="1600" b="1" dirty="0"/>
          </a:p>
          <a:p>
            <a:endParaRPr lang="en-US" sz="1600" dirty="0"/>
          </a:p>
        </p:txBody>
      </p:sp>
      <p:sp>
        <p:nvSpPr>
          <p:cNvPr id="80" name="TextBox 79"/>
          <p:cNvSpPr txBox="1"/>
          <p:nvPr/>
        </p:nvSpPr>
        <p:spPr>
          <a:xfrm>
            <a:off x="2042160" y="6614160"/>
            <a:ext cx="184731" cy="610936"/>
          </a:xfrm>
          <a:prstGeom prst="rect">
            <a:avLst/>
          </a:prstGeom>
          <a:noFill/>
        </p:spPr>
        <p:txBody>
          <a:bodyPr wrap="none" rtlCol="0">
            <a:spAutoFit/>
          </a:bodyPr>
          <a:lstStyle/>
          <a:p>
            <a:endParaRPr lang="en-US" dirty="0"/>
          </a:p>
        </p:txBody>
      </p:sp>
      <p:sp>
        <p:nvSpPr>
          <p:cNvPr id="82" name="TextBox 81"/>
          <p:cNvSpPr txBox="1"/>
          <p:nvPr/>
        </p:nvSpPr>
        <p:spPr>
          <a:xfrm>
            <a:off x="2560320" y="14020800"/>
            <a:ext cx="184731" cy="610936"/>
          </a:xfrm>
          <a:prstGeom prst="rect">
            <a:avLst/>
          </a:prstGeom>
          <a:noFill/>
        </p:spPr>
        <p:txBody>
          <a:bodyPr wrap="none" rtlCol="0">
            <a:spAutoFit/>
          </a:bodyPr>
          <a:lstStyle/>
          <a:p>
            <a:endParaRPr lang="en-US" dirty="0"/>
          </a:p>
        </p:txBody>
      </p:sp>
      <p:sp>
        <p:nvSpPr>
          <p:cNvPr id="2" name="TextBox 1"/>
          <p:cNvSpPr txBox="1"/>
          <p:nvPr/>
        </p:nvSpPr>
        <p:spPr>
          <a:xfrm>
            <a:off x="8927477" y="297317"/>
            <a:ext cx="2127082" cy="338554"/>
          </a:xfrm>
          <a:prstGeom prst="rect">
            <a:avLst/>
          </a:prstGeom>
          <a:noFill/>
        </p:spPr>
        <p:txBody>
          <a:bodyPr wrap="square" rtlCol="0">
            <a:spAutoFit/>
          </a:bodyPr>
          <a:lstStyle/>
          <a:p>
            <a:pPr algn="ctr"/>
            <a:r>
              <a:rPr lang="en-US" sz="1600" b="1" dirty="0"/>
              <a:t>Objective Signs</a:t>
            </a:r>
          </a:p>
        </p:txBody>
      </p:sp>
    </p:spTree>
    <p:extLst>
      <p:ext uri="{BB962C8B-B14F-4D97-AF65-F5344CB8AC3E}">
        <p14:creationId xmlns:p14="http://schemas.microsoft.com/office/powerpoint/2010/main" val="1483696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EE86A9BE-7E10-1443-BE51-CA7022BD8FEC}"/>
              </a:ext>
            </a:extLst>
          </p:cNvPr>
          <p:cNvGraphicFramePr>
            <a:graphicFrameLocks noGrp="1"/>
          </p:cNvGraphicFramePr>
          <p:nvPr>
            <p:extLst>
              <p:ext uri="{D42A27DB-BD31-4B8C-83A1-F6EECF244321}">
                <p14:modId xmlns:p14="http://schemas.microsoft.com/office/powerpoint/2010/main" val="64664418"/>
              </p:ext>
            </p:extLst>
          </p:nvPr>
        </p:nvGraphicFramePr>
        <p:xfrm>
          <a:off x="1617782" y="1195754"/>
          <a:ext cx="17338432" cy="7518244"/>
        </p:xfrm>
        <a:graphic>
          <a:graphicData uri="http://schemas.openxmlformats.org/drawingml/2006/table">
            <a:tbl>
              <a:tblPr firstRow="1" bandRow="1">
                <a:tableStyleId>{5C22544A-7EE6-4342-B048-85BDC9FD1C3A}</a:tableStyleId>
              </a:tblPr>
              <a:tblGrid>
                <a:gridCol w="2382718">
                  <a:extLst>
                    <a:ext uri="{9D8B030D-6E8A-4147-A177-3AD203B41FA5}">
                      <a16:colId xmlns:a16="http://schemas.microsoft.com/office/drawing/2014/main" xmlns="" val="20000"/>
                    </a:ext>
                  </a:extLst>
                </a:gridCol>
                <a:gridCol w="4343400">
                  <a:extLst>
                    <a:ext uri="{9D8B030D-6E8A-4147-A177-3AD203B41FA5}">
                      <a16:colId xmlns:a16="http://schemas.microsoft.com/office/drawing/2014/main" xmlns="" val="20001"/>
                    </a:ext>
                  </a:extLst>
                </a:gridCol>
                <a:gridCol w="4335780">
                  <a:extLst>
                    <a:ext uri="{9D8B030D-6E8A-4147-A177-3AD203B41FA5}">
                      <a16:colId xmlns:a16="http://schemas.microsoft.com/office/drawing/2014/main" xmlns="" val="20002"/>
                    </a:ext>
                  </a:extLst>
                </a:gridCol>
                <a:gridCol w="6276534">
                  <a:extLst>
                    <a:ext uri="{9D8B030D-6E8A-4147-A177-3AD203B41FA5}">
                      <a16:colId xmlns:a16="http://schemas.microsoft.com/office/drawing/2014/main" xmlns="" val="20003"/>
                    </a:ext>
                  </a:extLst>
                </a:gridCol>
              </a:tblGrid>
              <a:tr h="843111">
                <a:tc>
                  <a:txBody>
                    <a:bodyPr/>
                    <a:lstStyle/>
                    <a:p>
                      <a:pPr algn="ctr"/>
                      <a:r>
                        <a:rPr lang="en-US" sz="1200" dirty="0">
                          <a:latin typeface="Times New Roman" pitchFamily="18" charset="0"/>
                          <a:cs typeface="Times New Roman" pitchFamily="18" charset="0"/>
                        </a:rPr>
                        <a:t>Medication Name, Dose,</a:t>
                      </a:r>
                      <a:r>
                        <a:rPr lang="en-US" sz="1200" baseline="0" dirty="0">
                          <a:latin typeface="Times New Roman" pitchFamily="18" charset="0"/>
                          <a:cs typeface="Times New Roman" pitchFamily="18" charset="0"/>
                        </a:rPr>
                        <a:t> Route, Freq</a:t>
                      </a:r>
                      <a:r>
                        <a:rPr lang="en-US" sz="1200" dirty="0">
                          <a:latin typeface="Times New Roman" pitchFamily="18" charset="0"/>
                          <a:cs typeface="Times New Roman" pitchFamily="18" charset="0"/>
                        </a:rPr>
                        <a:t> &amp; APA Citation</a:t>
                      </a:r>
                    </a:p>
                  </a:txBody>
                  <a:tcPr/>
                </a:tc>
                <a:tc>
                  <a:txBody>
                    <a:bodyPr/>
                    <a:lstStyle/>
                    <a:p>
                      <a:pPr algn="ctr"/>
                      <a:r>
                        <a:rPr lang="en-US" sz="1200" dirty="0">
                          <a:latin typeface="Times New Roman" pitchFamily="18" charset="0"/>
                          <a:cs typeface="Times New Roman" pitchFamily="18" charset="0"/>
                        </a:rPr>
                        <a:t>Why Pt is Taking the Drug and </a:t>
                      </a:r>
                    </a:p>
                    <a:p>
                      <a:pPr algn="ctr"/>
                      <a:r>
                        <a:rPr lang="en-US" sz="1200" dirty="0">
                          <a:latin typeface="Times New Roman" pitchFamily="18" charset="0"/>
                          <a:cs typeface="Times New Roman" pitchFamily="18" charset="0"/>
                        </a:rPr>
                        <a:t>Method of Action</a:t>
                      </a:r>
                    </a:p>
                  </a:txBody>
                  <a:tcPr/>
                </a:tc>
                <a:tc>
                  <a:txBody>
                    <a:bodyPr/>
                    <a:lstStyle/>
                    <a:p>
                      <a:pPr algn="ctr"/>
                      <a:r>
                        <a:rPr lang="en-US" sz="1200" dirty="0">
                          <a:latin typeface="Times New Roman" pitchFamily="18" charset="0"/>
                          <a:cs typeface="Times New Roman" pitchFamily="18" charset="0"/>
                        </a:rPr>
                        <a:t>Side Effects</a:t>
                      </a:r>
                    </a:p>
                  </a:txBody>
                  <a:tcPr/>
                </a:tc>
                <a:tc>
                  <a:txBody>
                    <a:bodyPr/>
                    <a:lstStyle/>
                    <a:p>
                      <a:pPr algn="ctr"/>
                      <a:r>
                        <a:rPr lang="en-US" sz="1200" dirty="0">
                          <a:latin typeface="Times New Roman" pitchFamily="18" charset="0"/>
                          <a:cs typeface="Times New Roman" pitchFamily="18" charset="0"/>
                        </a:rPr>
                        <a:t>Nursing Considerations</a:t>
                      </a:r>
                    </a:p>
                  </a:txBody>
                  <a:tcPr/>
                </a:tc>
                <a:extLst>
                  <a:ext uri="{0D108BD9-81ED-4DB2-BD59-A6C34878D82A}">
                    <a16:rowId xmlns:a16="http://schemas.microsoft.com/office/drawing/2014/main" xmlns="" val="10000"/>
                  </a:ext>
                </a:extLst>
              </a:tr>
              <a:tr h="1045985">
                <a:tc>
                  <a:txBody>
                    <a:bodyPr/>
                    <a:lstStyle/>
                    <a:p>
                      <a:pPr marL="0" marR="0" indent="0" algn="l" defTabSz="2011680" rtl="0" eaLnBrk="1" fontAlgn="auto" latinLnBrk="0" hangingPunct="1">
                        <a:lnSpc>
                          <a:spcPct val="2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Ferrous gluconate 8 mg oral every</a:t>
                      </a:r>
                      <a:r>
                        <a:rPr lang="en-US" sz="1200" baseline="0" dirty="0" smtClean="0">
                          <a:latin typeface="Times New Roman" pitchFamily="18" charset="0"/>
                          <a:cs typeface="Times New Roman" pitchFamily="18" charset="0"/>
                        </a:rPr>
                        <a:t> 8 hours</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To manage</a:t>
                      </a:r>
                      <a:r>
                        <a:rPr lang="en-US" sz="1200" baseline="0" dirty="0" smtClean="0">
                          <a:latin typeface="Times New Roman" pitchFamily="18" charset="0"/>
                          <a:cs typeface="Times New Roman" pitchFamily="18" charset="0"/>
                        </a:rPr>
                        <a:t> anemia</a:t>
                      </a:r>
                    </a:p>
                    <a:p>
                      <a:pPr>
                        <a:lnSpc>
                          <a:spcPct val="200000"/>
                        </a:lnSpc>
                      </a:pPr>
                      <a:r>
                        <a:rPr lang="en-US" sz="1200" baseline="0" dirty="0" smtClean="0">
                          <a:latin typeface="Times New Roman" pitchFamily="18" charset="0"/>
                          <a:cs typeface="Times New Roman" pitchFamily="18" charset="0"/>
                        </a:rPr>
                        <a:t>Iron analog and a constituent of </a:t>
                      </a:r>
                      <a:r>
                        <a:rPr lang="en-US" sz="1200" baseline="0" dirty="0" err="1" smtClean="0">
                          <a:latin typeface="Times New Roman" pitchFamily="18" charset="0"/>
                          <a:cs typeface="Times New Roman" pitchFamily="18" charset="0"/>
                        </a:rPr>
                        <a:t>heme</a:t>
                      </a:r>
                      <a:r>
                        <a:rPr lang="en-US" sz="1200" baseline="0" dirty="0" smtClean="0">
                          <a:latin typeface="Times New Roman" pitchFamily="18" charset="0"/>
                          <a:cs typeface="Times New Roman" pitchFamily="18" charset="0"/>
                        </a:rPr>
                        <a:t> and </a:t>
                      </a:r>
                      <a:r>
                        <a:rPr lang="en-US" sz="1200" baseline="0" dirty="0" err="1" smtClean="0">
                          <a:latin typeface="Times New Roman" pitchFamily="18" charset="0"/>
                          <a:cs typeface="Times New Roman" pitchFamily="18" charset="0"/>
                        </a:rPr>
                        <a:t>nonheme</a:t>
                      </a:r>
                      <a:r>
                        <a:rPr lang="en-US" sz="1200" baseline="0" dirty="0" smtClean="0">
                          <a:latin typeface="Times New Roman" pitchFamily="18" charset="0"/>
                          <a:cs typeface="Times New Roman" pitchFamily="18" charset="0"/>
                        </a:rPr>
                        <a:t> iron proteins</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Abdominal</a:t>
                      </a:r>
                      <a:r>
                        <a:rPr lang="en-US" sz="1200" baseline="0" dirty="0" smtClean="0">
                          <a:latin typeface="Times New Roman" pitchFamily="18" charset="0"/>
                          <a:cs typeface="Times New Roman" pitchFamily="18" charset="0"/>
                        </a:rPr>
                        <a:t> pains which may present with vomiting</a:t>
                      </a:r>
                    </a:p>
                    <a:p>
                      <a:pPr>
                        <a:lnSpc>
                          <a:spcPct val="200000"/>
                        </a:lnSpc>
                      </a:pPr>
                      <a:r>
                        <a:rPr lang="en-US" sz="1200" baseline="0" dirty="0" smtClean="0">
                          <a:latin typeface="Times New Roman" pitchFamily="18" charset="0"/>
                          <a:cs typeface="Times New Roman" pitchFamily="18" charset="0"/>
                        </a:rPr>
                        <a:t>Nausea , abdominal cramps, heartburns</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baseline="0" dirty="0" smtClean="0">
                          <a:latin typeface="Times New Roman" pitchFamily="18" charset="0"/>
                          <a:cs typeface="Times New Roman" pitchFamily="18" charset="0"/>
                        </a:rPr>
                        <a:t>Avoid iron overload which could be devastating leading </a:t>
                      </a:r>
                      <a:r>
                        <a:rPr lang="en-US" sz="1200" baseline="0" smtClean="0">
                          <a:latin typeface="Times New Roman" pitchFamily="18" charset="0"/>
                          <a:cs typeface="Times New Roman" pitchFamily="18" charset="0"/>
                        </a:rPr>
                        <a:t>to hemochromatosis</a:t>
                      </a:r>
                      <a:endParaRPr lang="en-US" sz="1200" baseline="0" dirty="0" smtClean="0">
                        <a:latin typeface="Times New Roman" pitchFamily="18" charset="0"/>
                        <a:cs typeface="Times New Roman" pitchFamily="18" charset="0"/>
                      </a:endParaRPr>
                    </a:p>
                    <a:p>
                      <a:pPr>
                        <a:lnSpc>
                          <a:spcPct val="200000"/>
                        </a:lnSpc>
                      </a:pPr>
                      <a:r>
                        <a:rPr lang="en-US" sz="1200" baseline="0" dirty="0" smtClean="0">
                          <a:latin typeface="Times New Roman" pitchFamily="18" charset="0"/>
                          <a:cs typeface="Times New Roman" pitchFamily="18" charset="0"/>
                        </a:rPr>
                        <a:t>This medication may need to be continued even after the patient have been discharged</a:t>
                      </a:r>
                      <a:endParaRPr lang="en-US" sz="1200" baseline="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1045985">
                <a:tc>
                  <a:txBody>
                    <a:bodyPr/>
                    <a:lstStyle/>
                    <a:p>
                      <a:pPr marL="0" marR="0" indent="0" algn="l" defTabSz="2011680" rtl="0" eaLnBrk="1" fontAlgn="auto" latinLnBrk="0" hangingPunct="1">
                        <a:lnSpc>
                          <a:spcPct val="2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Calcium gluconate 100</a:t>
                      </a:r>
                      <a:r>
                        <a:rPr lang="en-US" sz="1200" baseline="0" dirty="0" smtClean="0">
                          <a:latin typeface="Times New Roman" pitchFamily="18" charset="0"/>
                          <a:cs typeface="Times New Roman" pitchFamily="18" charset="0"/>
                        </a:rPr>
                        <a:t> mg per ml every 24h IV</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To manage hypocalcemia</a:t>
                      </a:r>
                    </a:p>
                    <a:p>
                      <a:pPr>
                        <a:lnSpc>
                          <a:spcPct val="200000"/>
                        </a:lnSpc>
                      </a:pPr>
                      <a:r>
                        <a:rPr lang="en-US" sz="1200" dirty="0" smtClean="0">
                          <a:latin typeface="Times New Roman" pitchFamily="18" charset="0"/>
                          <a:cs typeface="Times New Roman" pitchFamily="18" charset="0"/>
                        </a:rPr>
                        <a:t>Bone mineral</a:t>
                      </a:r>
                      <a:r>
                        <a:rPr lang="en-US" sz="1200" baseline="0" dirty="0" smtClean="0">
                          <a:latin typeface="Times New Roman" pitchFamily="18" charset="0"/>
                          <a:cs typeface="Times New Roman" pitchFamily="18" charset="0"/>
                        </a:rPr>
                        <a:t> component and a cofactor in many enzymatic reactions</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Hypotension, reduced heart rate</a:t>
                      </a:r>
                      <a:r>
                        <a:rPr lang="en-US" sz="1200" baseline="0" dirty="0" smtClean="0">
                          <a:latin typeface="Times New Roman" pitchFamily="18" charset="0"/>
                          <a:cs typeface="Times New Roman" pitchFamily="18" charset="0"/>
                        </a:rPr>
                        <a:t> and headaches</a:t>
                      </a:r>
                      <a:r>
                        <a:rPr lang="en-US" sz="1200" dirty="0" smtClean="0">
                          <a:latin typeface="Times New Roman" pitchFamily="18" charset="0"/>
                          <a:cs typeface="Times New Roman" pitchFamily="18" charset="0"/>
                        </a:rPr>
                        <a:t> </a:t>
                      </a:r>
                    </a:p>
                    <a:p>
                      <a:pPr>
                        <a:lnSpc>
                          <a:spcPct val="200000"/>
                        </a:lnSpc>
                      </a:pPr>
                      <a:r>
                        <a:rPr lang="en-US" sz="1200" dirty="0" smtClean="0">
                          <a:latin typeface="Times New Roman" pitchFamily="18" charset="0"/>
                          <a:cs typeface="Times New Roman" pitchFamily="18" charset="0"/>
                        </a:rPr>
                        <a:t>Gastrointestinal</a:t>
                      </a:r>
                      <a:r>
                        <a:rPr lang="en-US" sz="1200" baseline="0" dirty="0" smtClean="0">
                          <a:latin typeface="Times New Roman" pitchFamily="18" charset="0"/>
                          <a:cs typeface="Times New Roman" pitchFamily="18" charset="0"/>
                        </a:rPr>
                        <a:t> symptoms like nausea, vomiting and diarrhea</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 Blood pressure should be monitored to avoid hypotension.</a:t>
                      </a:r>
                    </a:p>
                    <a:p>
                      <a:pPr>
                        <a:lnSpc>
                          <a:spcPct val="200000"/>
                        </a:lnSpc>
                      </a:pPr>
                      <a:r>
                        <a:rPr lang="en-US" sz="1200" dirty="0" smtClean="0">
                          <a:latin typeface="Times New Roman" pitchFamily="18" charset="0"/>
                          <a:cs typeface="Times New Roman" pitchFamily="18" charset="0"/>
                        </a:rPr>
                        <a:t>ECG monitoring can</a:t>
                      </a:r>
                      <a:r>
                        <a:rPr lang="en-US" sz="1200" baseline="0" dirty="0" smtClean="0">
                          <a:latin typeface="Times New Roman" pitchFamily="18" charset="0"/>
                          <a:cs typeface="Times New Roman" pitchFamily="18" charset="0"/>
                        </a:rPr>
                        <a:t> be done as a precautionary measure in this patient</a:t>
                      </a: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r h="1035525">
                <a:tc>
                  <a:txBody>
                    <a:bodyPr/>
                    <a:lstStyle/>
                    <a:p>
                      <a:pPr marL="0" marR="0" indent="0" algn="l" defTabSz="2011680" rtl="0" eaLnBrk="1" fontAlgn="auto" latinLnBrk="0" hangingPunct="1">
                        <a:lnSpc>
                          <a:spcPct val="200000"/>
                        </a:lnSpc>
                        <a:spcBef>
                          <a:spcPts val="0"/>
                        </a:spcBef>
                        <a:spcAft>
                          <a:spcPts val="0"/>
                        </a:spcAft>
                        <a:buClrTx/>
                        <a:buSzTx/>
                        <a:buFontTx/>
                        <a:buNone/>
                        <a:tabLst/>
                        <a:defRPr/>
                      </a:pPr>
                      <a:r>
                        <a:rPr lang="en-US" sz="1200" baseline="0" dirty="0" smtClean="0">
                          <a:latin typeface="Times New Roman" pitchFamily="18" charset="0"/>
                          <a:cs typeface="Times New Roman" pitchFamily="18" charset="0"/>
                        </a:rPr>
                        <a:t>Sodium bicarbonate 7.5% IV per 24h</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To manage acidosis</a:t>
                      </a:r>
                    </a:p>
                    <a:p>
                      <a:pPr>
                        <a:lnSpc>
                          <a:spcPct val="200000"/>
                        </a:lnSpc>
                      </a:pPr>
                      <a:r>
                        <a:rPr lang="en-US" sz="1200" dirty="0" smtClean="0">
                          <a:latin typeface="Times New Roman" pitchFamily="18" charset="0"/>
                          <a:cs typeface="Times New Roman" pitchFamily="18" charset="0"/>
                        </a:rPr>
                        <a:t>Acid buffer by reacting with hydrogen ions to form water and carbon dioxide</a:t>
                      </a: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Hypernatremia, hypokalemia and hypocalcemia has been reported</a:t>
                      </a:r>
                    </a:p>
                    <a:p>
                      <a:pPr>
                        <a:lnSpc>
                          <a:spcPct val="200000"/>
                        </a:lnSpc>
                      </a:pPr>
                      <a:r>
                        <a:rPr lang="en-US" sz="1200" dirty="0" smtClean="0">
                          <a:latin typeface="Times New Roman" pitchFamily="18" charset="0"/>
                          <a:cs typeface="Times New Roman" pitchFamily="18" charset="0"/>
                        </a:rPr>
                        <a:t>Cerebral</a:t>
                      </a:r>
                      <a:r>
                        <a:rPr lang="en-US" sz="1200" baseline="0" dirty="0" smtClean="0">
                          <a:latin typeface="Times New Roman" pitchFamily="18" charset="0"/>
                          <a:cs typeface="Times New Roman" pitchFamily="18" charset="0"/>
                        </a:rPr>
                        <a:t> hemorrhage as well as the potential to aggravate congestive heart failure</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marL="0" marR="0" indent="0" algn="l" defTabSz="2011680" rtl="0" eaLnBrk="1" fontAlgn="auto" latinLnBrk="0" hangingPunct="1">
                        <a:lnSpc>
                          <a:spcPct val="2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Be</a:t>
                      </a:r>
                      <a:r>
                        <a:rPr lang="en-US" sz="1200" baseline="0" dirty="0" smtClean="0">
                          <a:latin typeface="Times New Roman" pitchFamily="18" charset="0"/>
                          <a:cs typeface="Times New Roman" pitchFamily="18" charset="0"/>
                        </a:rPr>
                        <a:t> on the look</a:t>
                      </a:r>
                      <a:r>
                        <a:rPr lang="en-US" sz="1200" dirty="0" smtClean="0">
                          <a:latin typeface="Times New Roman" pitchFamily="18" charset="0"/>
                          <a:cs typeface="Times New Roman" pitchFamily="18" charset="0"/>
                        </a:rPr>
                        <a:t> out for brain hemorrhage. Be on the look out for symptoms such as projectile vomiting, headaches and vertigo.</a:t>
                      </a:r>
                    </a:p>
                    <a:p>
                      <a:pPr marL="0" marR="0" indent="0" algn="l" defTabSz="2011680" rtl="0" eaLnBrk="1" fontAlgn="auto" latinLnBrk="0" hangingPunct="1">
                        <a:lnSpc>
                          <a:spcPct val="200000"/>
                        </a:lnSpc>
                        <a:spcBef>
                          <a:spcPts val="0"/>
                        </a:spcBef>
                        <a:spcAft>
                          <a:spcPts val="0"/>
                        </a:spcAft>
                        <a:buClrTx/>
                        <a:buSzTx/>
                        <a:buFontTx/>
                        <a:buNone/>
                        <a:tabLst/>
                        <a:defRPr/>
                      </a:pP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xmlns="" val="10003"/>
                  </a:ext>
                </a:extLst>
              </a:tr>
              <a:tr h="1045985">
                <a:tc>
                  <a:txBody>
                    <a:bodyPr/>
                    <a:lstStyle/>
                    <a:p>
                      <a:pPr>
                        <a:lnSpc>
                          <a:spcPct val="200000"/>
                        </a:lnSpc>
                      </a:pPr>
                      <a:r>
                        <a:rPr lang="en-US" sz="1200" dirty="0" smtClean="0">
                          <a:latin typeface="Times New Roman" pitchFamily="18" charset="0"/>
                          <a:cs typeface="Times New Roman" pitchFamily="18" charset="0"/>
                        </a:rPr>
                        <a:t>Furosemide intravenous</a:t>
                      </a:r>
                      <a:r>
                        <a:rPr lang="en-US" sz="1200" baseline="0" dirty="0" smtClean="0">
                          <a:latin typeface="Times New Roman" pitchFamily="18" charset="0"/>
                          <a:cs typeface="Times New Roman" pitchFamily="18" charset="0"/>
                        </a:rPr>
                        <a:t> infusion 600 mg/day</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To improve</a:t>
                      </a:r>
                      <a:r>
                        <a:rPr lang="en-US" sz="1200" baseline="0" dirty="0" smtClean="0">
                          <a:latin typeface="Times New Roman" pitchFamily="18" charset="0"/>
                          <a:cs typeface="Times New Roman" pitchFamily="18" charset="0"/>
                        </a:rPr>
                        <a:t> urine output since the patient is </a:t>
                      </a:r>
                      <a:r>
                        <a:rPr lang="en-US" sz="1200" baseline="0" dirty="0" err="1" smtClean="0">
                          <a:latin typeface="Times New Roman" pitchFamily="18" charset="0"/>
                          <a:cs typeface="Times New Roman" pitchFamily="18" charset="0"/>
                        </a:rPr>
                        <a:t>oliguric</a:t>
                      </a:r>
                      <a:endParaRPr lang="en-US" sz="1200" baseline="0" dirty="0" smtClean="0">
                        <a:latin typeface="Times New Roman" pitchFamily="18" charset="0"/>
                        <a:cs typeface="Times New Roman" pitchFamily="18" charset="0"/>
                      </a:endParaRPr>
                    </a:p>
                    <a:p>
                      <a:pPr>
                        <a:lnSpc>
                          <a:spcPct val="200000"/>
                        </a:lnSpc>
                      </a:pPr>
                      <a:r>
                        <a:rPr lang="en-US" sz="1200" baseline="0" dirty="0" smtClean="0">
                          <a:latin typeface="Times New Roman" pitchFamily="18" charset="0"/>
                          <a:cs typeface="Times New Roman" pitchFamily="18" charset="0"/>
                        </a:rPr>
                        <a:t>Loop diuretic by inhibiting Na and Cl reabsorption at proximal &amp; distal loop of Henle</a:t>
                      </a: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It can lead to high uric acid levels in the blood</a:t>
                      </a:r>
                    </a:p>
                    <a:p>
                      <a:pPr>
                        <a:lnSpc>
                          <a:spcPct val="200000"/>
                        </a:lnSpc>
                      </a:pPr>
                      <a:r>
                        <a:rPr lang="en-US" sz="1200" dirty="0" smtClean="0">
                          <a:latin typeface="Times New Roman" pitchFamily="18" charset="0"/>
                          <a:cs typeface="Times New Roman" pitchFamily="18" charset="0"/>
                        </a:rPr>
                        <a:t>Low potassium levels/ hypokalemia has been reported</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The role of furosemide is more established in non-</a:t>
                      </a:r>
                      <a:r>
                        <a:rPr lang="en-US" sz="1200" dirty="0" err="1" smtClean="0">
                          <a:latin typeface="Times New Roman" pitchFamily="18" charset="0"/>
                          <a:cs typeface="Times New Roman" pitchFamily="18" charset="0"/>
                        </a:rPr>
                        <a:t>oliguric</a:t>
                      </a:r>
                      <a:r>
                        <a:rPr lang="en-US" sz="1200" baseline="0" dirty="0" smtClean="0">
                          <a:latin typeface="Times New Roman" pitchFamily="18" charset="0"/>
                          <a:cs typeface="Times New Roman" pitchFamily="18" charset="0"/>
                        </a:rPr>
                        <a:t> acute kidney and it should be used with caution in patients who are </a:t>
                      </a:r>
                      <a:r>
                        <a:rPr lang="en-US" sz="1200" baseline="0" dirty="0" err="1" smtClean="0">
                          <a:latin typeface="Times New Roman" pitchFamily="18" charset="0"/>
                          <a:cs typeface="Times New Roman" pitchFamily="18" charset="0"/>
                        </a:rPr>
                        <a:t>oliguric</a:t>
                      </a: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xmlns="" val="10004"/>
                  </a:ext>
                </a:extLst>
              </a:tr>
              <a:tr h="1045985">
                <a:tc>
                  <a:txBody>
                    <a:bodyPr/>
                    <a:lstStyle/>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xmlns="" val="10005"/>
                  </a:ext>
                </a:extLst>
              </a:tr>
            </a:tbl>
          </a:graphicData>
        </a:graphic>
      </p:graphicFrame>
      <p:sp>
        <p:nvSpPr>
          <p:cNvPr id="2" name="TextBox 1">
            <a:extLst>
              <a:ext uri="{FF2B5EF4-FFF2-40B4-BE49-F238E27FC236}">
                <a16:creationId xmlns:a16="http://schemas.microsoft.com/office/drawing/2014/main" xmlns="" id="{7CA03288-35A8-644C-A21A-C25CF28B8EAA}"/>
              </a:ext>
            </a:extLst>
          </p:cNvPr>
          <p:cNvSpPr txBox="1"/>
          <p:nvPr/>
        </p:nvSpPr>
        <p:spPr>
          <a:xfrm>
            <a:off x="1532722" y="7692075"/>
            <a:ext cx="3374842" cy="1938992"/>
          </a:xfrm>
          <a:prstGeom prst="rect">
            <a:avLst/>
          </a:prstGeom>
          <a:noFill/>
        </p:spPr>
        <p:txBody>
          <a:bodyPr wrap="square" rtlCol="0">
            <a:spAutoFit/>
          </a:bodyPr>
          <a:lstStyle/>
          <a:p>
            <a:r>
              <a:rPr lang="en-US" sz="2000" dirty="0"/>
              <a:t>(Medscape, 2018)</a:t>
            </a:r>
          </a:p>
          <a:p>
            <a:r>
              <a:rPr lang="en-US" sz="2000" dirty="0"/>
              <a:t>(Medscape, calcium gluconate (Rx, OTC), 2018)</a:t>
            </a:r>
          </a:p>
          <a:p>
            <a:r>
              <a:rPr lang="en-US" sz="2000" dirty="0"/>
              <a:t>(Medscape, sodium bicarbonate (Rx), 2018)</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7563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3920" y="944880"/>
            <a:ext cx="18318480" cy="8389989"/>
          </a:xfrm>
          <a:prstGeom prst="rect">
            <a:avLst/>
          </a:prstGeom>
          <a:noFill/>
        </p:spPr>
        <p:txBody>
          <a:bodyPr wrap="square" rtlCol="0">
            <a:spAutoFit/>
          </a:bodyPr>
          <a:lstStyle/>
          <a:p>
            <a:pPr algn="ctr"/>
            <a:r>
              <a:rPr lang="en-US" dirty="0"/>
              <a:t>References</a:t>
            </a:r>
          </a:p>
          <a:p>
            <a:pPr algn="ctr"/>
            <a:r>
              <a:rPr lang="en-US" dirty="0"/>
              <a:t>L, D. (2014, July 23). </a:t>
            </a:r>
            <a:r>
              <a:rPr lang="en-US" i="1" dirty="0"/>
              <a:t>ERIKSON’S STAGES OF DEVELOPMENT</a:t>
            </a:r>
            <a:r>
              <a:rPr lang="en-US" dirty="0"/>
              <a:t>. Retrieved from Learning Theories: </a:t>
            </a:r>
            <a:r>
              <a:rPr lang="en-US" u="sng" dirty="0">
                <a:hlinkClick r:id="rId2"/>
              </a:rPr>
              <a:t>https://www.learning-theories.com/eriksons-stages-of-development.html</a:t>
            </a:r>
            <a:endParaRPr lang="en-US" dirty="0"/>
          </a:p>
          <a:p>
            <a:pPr algn="ctr"/>
            <a:r>
              <a:rPr lang="en-US" dirty="0"/>
              <a:t>Medscape. (2018, September 20). </a:t>
            </a:r>
            <a:r>
              <a:rPr lang="en-US" i="1" dirty="0"/>
              <a:t>calcium gluconate (Rx, OTC)</a:t>
            </a:r>
            <a:r>
              <a:rPr lang="en-US" dirty="0"/>
              <a:t>. Retrieved from Medscape: </a:t>
            </a:r>
            <a:r>
              <a:rPr lang="en-US" dirty="0">
                <a:hlinkClick r:id="rId3"/>
              </a:rPr>
              <a:t>https://reference.medscape.com/drug/calcium-gluconate-344434#10</a:t>
            </a:r>
            <a:endParaRPr lang="en-US" dirty="0"/>
          </a:p>
          <a:p>
            <a:pPr algn="ctr"/>
            <a:r>
              <a:rPr lang="en-US" dirty="0"/>
              <a:t>Medscape. (2018, September 20). </a:t>
            </a:r>
            <a:r>
              <a:rPr lang="en-US" i="1" dirty="0"/>
              <a:t>ferrous gluconate (OTC)</a:t>
            </a:r>
            <a:r>
              <a:rPr lang="en-US" dirty="0"/>
              <a:t>. Retrieved from Medscape: </a:t>
            </a:r>
            <a:r>
              <a:rPr lang="en-US" dirty="0">
                <a:hlinkClick r:id="rId4"/>
              </a:rPr>
              <a:t>https://reference.medscape.com/drug/fergon-ferrous-gluconate-999567#10</a:t>
            </a:r>
            <a:endParaRPr lang="en-US" dirty="0"/>
          </a:p>
          <a:p>
            <a:pPr algn="ctr"/>
            <a:endParaRPr lang="en-US" dirty="0"/>
          </a:p>
          <a:p>
            <a:pPr algn="ctr"/>
            <a:r>
              <a:rPr lang="en-US" dirty="0"/>
              <a:t>Medscape. (2018, September 20). </a:t>
            </a:r>
            <a:r>
              <a:rPr lang="en-US" i="1" dirty="0"/>
              <a:t>sodium bicarbonate (Rx)</a:t>
            </a:r>
            <a:r>
              <a:rPr lang="en-US" dirty="0"/>
              <a:t>. Retrieved from Medscape: </a:t>
            </a:r>
            <a:r>
              <a:rPr lang="en-US" dirty="0">
                <a:hlinkClick r:id="rId5"/>
              </a:rPr>
              <a:t>https://reference.medscape.com/drug/sodium-bicarbonate-342305#4</a:t>
            </a:r>
            <a:endParaRPr lang="en-US" dirty="0"/>
          </a:p>
          <a:p>
            <a:pPr algn="ctr"/>
            <a:r>
              <a:rPr lang="en-US" dirty="0" err="1"/>
              <a:t>Rubenfire</a:t>
            </a:r>
            <a:r>
              <a:rPr lang="en-US" dirty="0"/>
              <a:t>, M. (2018, May 7). </a:t>
            </a:r>
            <a:r>
              <a:rPr lang="en-US" i="1" dirty="0"/>
              <a:t>2017 Guideline for High Blood Pressure in Adults</a:t>
            </a:r>
            <a:r>
              <a:rPr lang="en-US" dirty="0"/>
              <a:t>. Retrieved from American College of Cardiology : </a:t>
            </a:r>
            <a:r>
              <a:rPr lang="en-US" dirty="0">
                <a:hlinkClick r:id="rId6"/>
              </a:rPr>
              <a:t>https://</a:t>
            </a:r>
            <a:r>
              <a:rPr lang="en-US" dirty="0" smtClean="0">
                <a:hlinkClick r:id="rId6"/>
              </a:rPr>
              <a:t>www.acc.org/latest-in-cardiology/ten-points-to-remember/2017/11/09/11/41/2017-guideline-for-high-blood-pressure-in-adults</a:t>
            </a:r>
            <a:endParaRPr lang="en-US" dirty="0"/>
          </a:p>
          <a:p>
            <a:pPr algn="ctr"/>
            <a:r>
              <a:rPr lang="en-US" dirty="0" err="1"/>
              <a:t>Workeneh</a:t>
            </a:r>
            <a:r>
              <a:rPr lang="en-US" dirty="0"/>
              <a:t>, B. T., &amp; </a:t>
            </a:r>
            <a:r>
              <a:rPr lang="en-US" dirty="0" err="1"/>
              <a:t>Batuman</a:t>
            </a:r>
            <a:r>
              <a:rPr lang="en-US" dirty="0"/>
              <a:t>, V. (2018, July 9). </a:t>
            </a:r>
            <a:r>
              <a:rPr lang="en-US" i="1" dirty="0"/>
              <a:t>Acute Kidney Injury</a:t>
            </a:r>
            <a:r>
              <a:rPr lang="en-US" dirty="0"/>
              <a:t>. Retrieved from Medscape: </a:t>
            </a:r>
            <a:r>
              <a:rPr lang="en-US" dirty="0">
                <a:hlinkClick r:id="rId7"/>
              </a:rPr>
              <a:t>https://</a:t>
            </a:r>
            <a:r>
              <a:rPr lang="en-US" dirty="0" smtClean="0">
                <a:hlinkClick r:id="rId7"/>
              </a:rPr>
              <a:t>emedicine.medscape.com/article/243492-overview#a4</a:t>
            </a:r>
            <a:endParaRPr lang="en-US" dirty="0"/>
          </a:p>
          <a:p>
            <a:pPr algn="ctr"/>
            <a:endParaRPr lang="en-US" dirty="0"/>
          </a:p>
        </p:txBody>
      </p:sp>
      <p:sp>
        <p:nvSpPr>
          <p:cNvPr id="3" name="TextBox 2"/>
          <p:cNvSpPr txBox="1"/>
          <p:nvPr/>
        </p:nvSpPr>
        <p:spPr>
          <a:xfrm>
            <a:off x="-1603513" y="-1046922"/>
            <a:ext cx="184731" cy="610936"/>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7392801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1896</TotalTime>
  <Words>1984</Words>
  <Application>Microsoft Office PowerPoint</Application>
  <PresentationFormat>Custom</PresentationFormat>
  <Paragraphs>234</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June Nakamura</dc:creator>
  <cp:lastModifiedBy>Prof Scofied</cp:lastModifiedBy>
  <cp:revision>85</cp:revision>
  <dcterms:created xsi:type="dcterms:W3CDTF">2016-01-31T18:44:15Z</dcterms:created>
  <dcterms:modified xsi:type="dcterms:W3CDTF">2018-09-24T09:20:19Z</dcterms:modified>
</cp:coreProperties>
</file>